
<file path=[Content_Types].xml><?xml version="1.0" encoding="utf-8"?>
<Types xmlns="http://schemas.openxmlformats.org/package/2006/content-types">
  <Default Extension="bin" ContentType="image/unknown"/>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327" r:id="rId7"/>
    <p:sldId id="328" r:id="rId8"/>
    <p:sldId id="261" r:id="rId9"/>
    <p:sldId id="329" r:id="rId10"/>
    <p:sldId id="331" r:id="rId11"/>
    <p:sldId id="330" r:id="rId12"/>
    <p:sldId id="332" r:id="rId13"/>
    <p:sldId id="356" r:id="rId14"/>
    <p:sldId id="333" r:id="rId15"/>
    <p:sldId id="334" r:id="rId16"/>
    <p:sldId id="357" r:id="rId17"/>
    <p:sldId id="358" r:id="rId18"/>
    <p:sldId id="359" r:id="rId19"/>
    <p:sldId id="360" r:id="rId20"/>
    <p:sldId id="335" r:id="rId21"/>
    <p:sldId id="336" r:id="rId22"/>
    <p:sldId id="338" r:id="rId23"/>
    <p:sldId id="337" r:id="rId24"/>
    <p:sldId id="352" r:id="rId25"/>
    <p:sldId id="351" r:id="rId26"/>
    <p:sldId id="353" r:id="rId27"/>
    <p:sldId id="354" r:id="rId28"/>
    <p:sldId id="355" r:id="rId29"/>
    <p:sldId id="339" r:id="rId30"/>
    <p:sldId id="340" r:id="rId31"/>
    <p:sldId id="341" r:id="rId32"/>
    <p:sldId id="342" r:id="rId33"/>
    <p:sldId id="343" r:id="rId34"/>
    <p:sldId id="346" r:id="rId35"/>
    <p:sldId id="344" r:id="rId36"/>
    <p:sldId id="345" r:id="rId37"/>
    <p:sldId id="347" r:id="rId38"/>
    <p:sldId id="348" r:id="rId39"/>
    <p:sldId id="349" r:id="rId40"/>
    <p:sldId id="350" r:id="rId41"/>
    <p:sldId id="361" r:id="rId42"/>
    <p:sldId id="326" r:id="rId4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BAA"/>
    <a:srgbClr val="0070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712" y="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1223" y="357344"/>
            <a:ext cx="10073640" cy="519430"/>
          </a:xfrm>
          <a:prstGeom prst="rect">
            <a:avLst/>
          </a:prstGeom>
        </p:spPr>
        <p:txBody>
          <a:bodyPr wrap="square" lIns="0" tIns="0" rIns="0" bIns="0">
            <a:spAutoFit/>
          </a:bodyPr>
          <a:lstStyle>
            <a:lvl1pPr>
              <a:defRPr sz="3600" b="1" i="0">
                <a:solidFill>
                  <a:srgbClr val="0070BF"/>
                </a:solidFill>
                <a:latin typeface="Tahoma"/>
                <a:cs typeface="Tahom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2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defRPr sz="1800" b="1" i="0">
                <a:solidFill>
                  <a:schemeClr val="bg1"/>
                </a:solidFill>
                <a:latin typeface="Tahoma"/>
                <a:cs typeface="Tahoma"/>
              </a:defRPr>
            </a:lvl1pPr>
          </a:lstStyle>
          <a:p>
            <a:pPr marL="12700">
              <a:lnSpc>
                <a:spcPct val="100000"/>
              </a:lnSpc>
              <a:spcBef>
                <a:spcPts val="185"/>
              </a:spcBef>
            </a:pPr>
            <a:r>
              <a:rPr spc="-25" dirty="0"/>
              <a:t>CTU</a:t>
            </a:r>
          </a:p>
        </p:txBody>
      </p:sp>
      <p:sp>
        <p:nvSpPr>
          <p:cNvPr id="5" name="Holder 5"/>
          <p:cNvSpPr>
            <a:spLocks noGrp="1"/>
          </p:cNvSpPr>
          <p:nvPr>
            <p:ph type="dt" sz="half" idx="6"/>
          </p:nvPr>
        </p:nvSpPr>
        <p:spPr/>
        <p:txBody>
          <a:bodyPr lIns="0" tIns="0" rIns="0" bIns="0"/>
          <a:lstStyle>
            <a:lvl1pPr>
              <a:defRPr sz="1400" b="1" i="0">
                <a:solidFill>
                  <a:schemeClr val="bg1"/>
                </a:solidFill>
                <a:latin typeface="Tahoma"/>
                <a:cs typeface="Tahoma"/>
              </a:defRPr>
            </a:lvl1pPr>
          </a:lstStyle>
          <a:p>
            <a:pPr marL="12700">
              <a:lnSpc>
                <a:spcPts val="1595"/>
              </a:lnSpc>
              <a:spcBef>
                <a:spcPts val="165"/>
              </a:spcBef>
            </a:pPr>
            <a:r>
              <a:rPr spc="-120" dirty="0"/>
              <a:t>ĐẠI</a:t>
            </a:r>
            <a:r>
              <a:rPr spc="-35" dirty="0"/>
              <a:t> </a:t>
            </a:r>
            <a:r>
              <a:rPr spc="-90" dirty="0"/>
              <a:t>HỌC</a:t>
            </a:r>
            <a:r>
              <a:rPr spc="-35" dirty="0"/>
              <a:t> </a:t>
            </a:r>
            <a:r>
              <a:rPr spc="-40" dirty="0"/>
              <a:t>CẦN</a:t>
            </a:r>
            <a:r>
              <a:rPr spc="-30" dirty="0"/>
              <a:t> </a:t>
            </a:r>
            <a:r>
              <a:rPr spc="-25" dirty="0"/>
              <a:t>THƠ</a:t>
            </a:r>
          </a:p>
          <a:p>
            <a:pPr marL="12700">
              <a:lnSpc>
                <a:spcPts val="875"/>
              </a:lnSpc>
            </a:pPr>
            <a:r>
              <a:rPr sz="800" b="0" spc="-10" dirty="0">
                <a:latin typeface="Verdana"/>
                <a:cs typeface="Verdana"/>
              </a:rPr>
              <a:t>Cộng</a:t>
            </a:r>
            <a:r>
              <a:rPr sz="800" b="0" spc="-50" dirty="0">
                <a:latin typeface="Verdana"/>
                <a:cs typeface="Verdana"/>
              </a:rPr>
              <a:t> </a:t>
            </a:r>
            <a:r>
              <a:rPr sz="800" b="0" spc="-10" dirty="0">
                <a:latin typeface="Verdana"/>
                <a:cs typeface="Verdana"/>
              </a:rPr>
              <a:t>đồng</a:t>
            </a:r>
            <a:r>
              <a:rPr sz="800" b="0" spc="-45" dirty="0">
                <a:latin typeface="Verdana"/>
                <a:cs typeface="Verdana"/>
              </a:rPr>
              <a:t> </a:t>
            </a:r>
            <a:r>
              <a:rPr sz="800" b="0" spc="-110" dirty="0">
                <a:latin typeface="Verdana"/>
                <a:cs typeface="Verdana"/>
              </a:rPr>
              <a:t>–</a:t>
            </a:r>
            <a:r>
              <a:rPr sz="800" b="0" spc="-50" dirty="0">
                <a:latin typeface="Verdana"/>
                <a:cs typeface="Verdana"/>
              </a:rPr>
              <a:t> Tofin</a:t>
            </a:r>
            <a:r>
              <a:rPr sz="800" b="0" spc="-45" dirty="0">
                <a:latin typeface="Verdana"/>
                <a:cs typeface="Verdana"/>
              </a:rPr>
              <a:t> </a:t>
            </a:r>
            <a:r>
              <a:rPr sz="800" b="0" spc="-20" dirty="0">
                <a:latin typeface="Verdana"/>
                <a:cs typeface="Verdana"/>
              </a:rPr>
              <a:t>diện</a:t>
            </a:r>
            <a:r>
              <a:rPr sz="800" b="0" spc="-50" dirty="0">
                <a:latin typeface="Verdana"/>
                <a:cs typeface="Verdana"/>
              </a:rPr>
              <a:t> </a:t>
            </a:r>
            <a:r>
              <a:rPr sz="800" b="0" spc="-110" dirty="0">
                <a:latin typeface="Verdana"/>
                <a:cs typeface="Verdana"/>
              </a:rPr>
              <a:t>–</a:t>
            </a:r>
            <a:r>
              <a:rPr sz="800" b="0" spc="-45" dirty="0">
                <a:latin typeface="Verdana"/>
                <a:cs typeface="Verdana"/>
              </a:rPr>
              <a:t> </a:t>
            </a:r>
            <a:r>
              <a:rPr sz="800" b="0" spc="-25" dirty="0">
                <a:latin typeface="Verdana"/>
                <a:cs typeface="Verdana"/>
              </a:rPr>
              <a:t>Ưu</a:t>
            </a:r>
            <a:r>
              <a:rPr sz="800" b="0" spc="-50" dirty="0">
                <a:latin typeface="Verdana"/>
                <a:cs typeface="Verdana"/>
              </a:rPr>
              <a:t> </a:t>
            </a:r>
            <a:r>
              <a:rPr sz="800" b="0" spc="-20" dirty="0">
                <a:latin typeface="Verdana"/>
                <a:cs typeface="Verdana"/>
              </a:rPr>
              <a:t>việt</a:t>
            </a:r>
            <a:endParaRPr sz="800">
              <a:latin typeface="Verdana"/>
              <a:cs typeface="Verdana"/>
            </a:endParaRPr>
          </a:p>
        </p:txBody>
      </p:sp>
      <p:sp>
        <p:nvSpPr>
          <p:cNvPr id="6" name="Holder 6"/>
          <p:cNvSpPr>
            <a:spLocks noGrp="1"/>
          </p:cNvSpPr>
          <p:nvPr>
            <p:ph type="sldNum" sz="quarter" idx="7"/>
          </p:nvPr>
        </p:nvSpPr>
        <p:spPr/>
        <p:txBody>
          <a:bodyPr lIns="0" tIns="0" rIns="0" bIns="0"/>
          <a:lstStyle>
            <a:lvl1pPr>
              <a:defRPr sz="1000" b="0" i="0">
                <a:solidFill>
                  <a:schemeClr val="bg1"/>
                </a:solidFill>
                <a:latin typeface="Verdana"/>
                <a:cs typeface="Verdana"/>
              </a:defRPr>
            </a:lvl1pPr>
          </a:lstStyle>
          <a:p>
            <a:pPr marL="17780">
              <a:lnSpc>
                <a:spcPct val="100000"/>
              </a:lnSpc>
              <a:spcBef>
                <a:spcPts val="145"/>
              </a:spcBef>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70BF"/>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2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defRPr sz="1800" b="1" i="0">
                <a:solidFill>
                  <a:schemeClr val="bg1"/>
                </a:solidFill>
                <a:latin typeface="Tahoma"/>
                <a:cs typeface="Tahoma"/>
              </a:defRPr>
            </a:lvl1pPr>
          </a:lstStyle>
          <a:p>
            <a:pPr marL="12700">
              <a:lnSpc>
                <a:spcPct val="100000"/>
              </a:lnSpc>
              <a:spcBef>
                <a:spcPts val="185"/>
              </a:spcBef>
            </a:pPr>
            <a:r>
              <a:rPr spc="-25" dirty="0"/>
              <a:t>CTU</a:t>
            </a:r>
          </a:p>
        </p:txBody>
      </p:sp>
      <p:sp>
        <p:nvSpPr>
          <p:cNvPr id="5" name="Holder 5"/>
          <p:cNvSpPr>
            <a:spLocks noGrp="1"/>
          </p:cNvSpPr>
          <p:nvPr>
            <p:ph type="dt" sz="half" idx="6"/>
          </p:nvPr>
        </p:nvSpPr>
        <p:spPr/>
        <p:txBody>
          <a:bodyPr lIns="0" tIns="0" rIns="0" bIns="0"/>
          <a:lstStyle>
            <a:lvl1pPr>
              <a:defRPr sz="1400" b="1" i="0">
                <a:solidFill>
                  <a:schemeClr val="bg1"/>
                </a:solidFill>
                <a:latin typeface="Tahoma"/>
                <a:cs typeface="Tahoma"/>
              </a:defRPr>
            </a:lvl1pPr>
          </a:lstStyle>
          <a:p>
            <a:pPr marL="12700">
              <a:lnSpc>
                <a:spcPts val="1595"/>
              </a:lnSpc>
              <a:spcBef>
                <a:spcPts val="165"/>
              </a:spcBef>
            </a:pPr>
            <a:r>
              <a:rPr spc="-120" dirty="0"/>
              <a:t>ĐẠI</a:t>
            </a:r>
            <a:r>
              <a:rPr spc="-35" dirty="0"/>
              <a:t> </a:t>
            </a:r>
            <a:r>
              <a:rPr spc="-90" dirty="0"/>
              <a:t>HỌC</a:t>
            </a:r>
            <a:r>
              <a:rPr spc="-35" dirty="0"/>
              <a:t> </a:t>
            </a:r>
            <a:r>
              <a:rPr spc="-40" dirty="0"/>
              <a:t>CẦN</a:t>
            </a:r>
            <a:r>
              <a:rPr spc="-30" dirty="0"/>
              <a:t> </a:t>
            </a:r>
            <a:r>
              <a:rPr spc="-25" dirty="0"/>
              <a:t>THƠ</a:t>
            </a:r>
          </a:p>
          <a:p>
            <a:pPr marL="12700">
              <a:lnSpc>
                <a:spcPts val="875"/>
              </a:lnSpc>
            </a:pPr>
            <a:r>
              <a:rPr sz="800" b="0" spc="-10" dirty="0">
                <a:latin typeface="Verdana"/>
                <a:cs typeface="Verdana"/>
              </a:rPr>
              <a:t>Cộng</a:t>
            </a:r>
            <a:r>
              <a:rPr sz="800" b="0" spc="-50" dirty="0">
                <a:latin typeface="Verdana"/>
                <a:cs typeface="Verdana"/>
              </a:rPr>
              <a:t> </a:t>
            </a:r>
            <a:r>
              <a:rPr sz="800" b="0" spc="-10" dirty="0">
                <a:latin typeface="Verdana"/>
                <a:cs typeface="Verdana"/>
              </a:rPr>
              <a:t>đồng</a:t>
            </a:r>
            <a:r>
              <a:rPr sz="800" b="0" spc="-45" dirty="0">
                <a:latin typeface="Verdana"/>
                <a:cs typeface="Verdana"/>
              </a:rPr>
              <a:t> </a:t>
            </a:r>
            <a:r>
              <a:rPr sz="800" b="0" spc="-110" dirty="0">
                <a:latin typeface="Verdana"/>
                <a:cs typeface="Verdana"/>
              </a:rPr>
              <a:t>–</a:t>
            </a:r>
            <a:r>
              <a:rPr sz="800" b="0" spc="-50" dirty="0">
                <a:latin typeface="Verdana"/>
                <a:cs typeface="Verdana"/>
              </a:rPr>
              <a:t> Tofin</a:t>
            </a:r>
            <a:r>
              <a:rPr sz="800" b="0" spc="-45" dirty="0">
                <a:latin typeface="Verdana"/>
                <a:cs typeface="Verdana"/>
              </a:rPr>
              <a:t> </a:t>
            </a:r>
            <a:r>
              <a:rPr sz="800" b="0" spc="-20" dirty="0">
                <a:latin typeface="Verdana"/>
                <a:cs typeface="Verdana"/>
              </a:rPr>
              <a:t>diện</a:t>
            </a:r>
            <a:r>
              <a:rPr sz="800" b="0" spc="-50" dirty="0">
                <a:latin typeface="Verdana"/>
                <a:cs typeface="Verdana"/>
              </a:rPr>
              <a:t> </a:t>
            </a:r>
            <a:r>
              <a:rPr sz="800" b="0" spc="-110" dirty="0">
                <a:latin typeface="Verdana"/>
                <a:cs typeface="Verdana"/>
              </a:rPr>
              <a:t>–</a:t>
            </a:r>
            <a:r>
              <a:rPr sz="800" b="0" spc="-45" dirty="0">
                <a:latin typeface="Verdana"/>
                <a:cs typeface="Verdana"/>
              </a:rPr>
              <a:t> </a:t>
            </a:r>
            <a:r>
              <a:rPr sz="800" b="0" spc="-25" dirty="0">
                <a:latin typeface="Verdana"/>
                <a:cs typeface="Verdana"/>
              </a:rPr>
              <a:t>Ưu</a:t>
            </a:r>
            <a:r>
              <a:rPr sz="800" b="0" spc="-50" dirty="0">
                <a:latin typeface="Verdana"/>
                <a:cs typeface="Verdana"/>
              </a:rPr>
              <a:t> </a:t>
            </a:r>
            <a:r>
              <a:rPr sz="800" b="0" spc="-20" dirty="0">
                <a:latin typeface="Verdana"/>
                <a:cs typeface="Verdana"/>
              </a:rPr>
              <a:t>việt</a:t>
            </a:r>
            <a:endParaRPr sz="800">
              <a:latin typeface="Verdana"/>
              <a:cs typeface="Verdana"/>
            </a:endParaRPr>
          </a:p>
        </p:txBody>
      </p:sp>
      <p:sp>
        <p:nvSpPr>
          <p:cNvPr id="6" name="Holder 6"/>
          <p:cNvSpPr>
            <a:spLocks noGrp="1"/>
          </p:cNvSpPr>
          <p:nvPr>
            <p:ph type="sldNum" sz="quarter" idx="7"/>
          </p:nvPr>
        </p:nvSpPr>
        <p:spPr/>
        <p:txBody>
          <a:bodyPr lIns="0" tIns="0" rIns="0" bIns="0"/>
          <a:lstStyle>
            <a:lvl1pPr>
              <a:defRPr sz="1000" b="0" i="0">
                <a:solidFill>
                  <a:schemeClr val="bg1"/>
                </a:solidFill>
                <a:latin typeface="Verdana"/>
                <a:cs typeface="Verdana"/>
              </a:defRPr>
            </a:lvl1pPr>
          </a:lstStyle>
          <a:p>
            <a:pPr marL="17780">
              <a:lnSpc>
                <a:spcPct val="100000"/>
              </a:lnSpc>
              <a:spcBef>
                <a:spcPts val="145"/>
              </a:spcBef>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70BF"/>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1" i="0">
                <a:solidFill>
                  <a:schemeClr val="bg1"/>
                </a:solidFill>
                <a:latin typeface="Tahoma"/>
                <a:cs typeface="Tahoma"/>
              </a:defRPr>
            </a:lvl1pPr>
          </a:lstStyle>
          <a:p>
            <a:pPr marL="12700">
              <a:lnSpc>
                <a:spcPct val="100000"/>
              </a:lnSpc>
              <a:spcBef>
                <a:spcPts val="185"/>
              </a:spcBef>
            </a:pPr>
            <a:r>
              <a:rPr spc="-25" dirty="0"/>
              <a:t>CTU</a:t>
            </a:r>
          </a:p>
        </p:txBody>
      </p:sp>
      <p:sp>
        <p:nvSpPr>
          <p:cNvPr id="6" name="Holder 6"/>
          <p:cNvSpPr>
            <a:spLocks noGrp="1"/>
          </p:cNvSpPr>
          <p:nvPr>
            <p:ph type="dt" sz="half" idx="6"/>
          </p:nvPr>
        </p:nvSpPr>
        <p:spPr/>
        <p:txBody>
          <a:bodyPr lIns="0" tIns="0" rIns="0" bIns="0"/>
          <a:lstStyle>
            <a:lvl1pPr>
              <a:defRPr sz="1400" b="1" i="0">
                <a:solidFill>
                  <a:schemeClr val="bg1"/>
                </a:solidFill>
                <a:latin typeface="Tahoma"/>
                <a:cs typeface="Tahoma"/>
              </a:defRPr>
            </a:lvl1pPr>
          </a:lstStyle>
          <a:p>
            <a:pPr marL="12700">
              <a:lnSpc>
                <a:spcPts val="1595"/>
              </a:lnSpc>
              <a:spcBef>
                <a:spcPts val="165"/>
              </a:spcBef>
            </a:pPr>
            <a:r>
              <a:rPr spc="-120" dirty="0"/>
              <a:t>ĐẠI</a:t>
            </a:r>
            <a:r>
              <a:rPr spc="-35" dirty="0"/>
              <a:t> </a:t>
            </a:r>
            <a:r>
              <a:rPr spc="-90" dirty="0"/>
              <a:t>HỌC</a:t>
            </a:r>
            <a:r>
              <a:rPr spc="-35" dirty="0"/>
              <a:t> </a:t>
            </a:r>
            <a:r>
              <a:rPr spc="-40" dirty="0"/>
              <a:t>CẦN</a:t>
            </a:r>
            <a:r>
              <a:rPr spc="-30" dirty="0"/>
              <a:t> </a:t>
            </a:r>
            <a:r>
              <a:rPr spc="-25" dirty="0"/>
              <a:t>THƠ</a:t>
            </a:r>
          </a:p>
          <a:p>
            <a:pPr marL="12700">
              <a:lnSpc>
                <a:spcPts val="875"/>
              </a:lnSpc>
            </a:pPr>
            <a:r>
              <a:rPr sz="800" b="0" spc="-10" dirty="0">
                <a:latin typeface="Verdana"/>
                <a:cs typeface="Verdana"/>
              </a:rPr>
              <a:t>Cộng</a:t>
            </a:r>
            <a:r>
              <a:rPr sz="800" b="0" spc="-50" dirty="0">
                <a:latin typeface="Verdana"/>
                <a:cs typeface="Verdana"/>
              </a:rPr>
              <a:t> </a:t>
            </a:r>
            <a:r>
              <a:rPr sz="800" b="0" spc="-10" dirty="0">
                <a:latin typeface="Verdana"/>
                <a:cs typeface="Verdana"/>
              </a:rPr>
              <a:t>đồng</a:t>
            </a:r>
            <a:r>
              <a:rPr sz="800" b="0" spc="-45" dirty="0">
                <a:latin typeface="Verdana"/>
                <a:cs typeface="Verdana"/>
              </a:rPr>
              <a:t> </a:t>
            </a:r>
            <a:r>
              <a:rPr sz="800" b="0" spc="-110" dirty="0">
                <a:latin typeface="Verdana"/>
                <a:cs typeface="Verdana"/>
              </a:rPr>
              <a:t>–</a:t>
            </a:r>
            <a:r>
              <a:rPr sz="800" b="0" spc="-50" dirty="0">
                <a:latin typeface="Verdana"/>
                <a:cs typeface="Verdana"/>
              </a:rPr>
              <a:t> Tofin</a:t>
            </a:r>
            <a:r>
              <a:rPr sz="800" b="0" spc="-45" dirty="0">
                <a:latin typeface="Verdana"/>
                <a:cs typeface="Verdana"/>
              </a:rPr>
              <a:t> </a:t>
            </a:r>
            <a:r>
              <a:rPr sz="800" b="0" spc="-20" dirty="0">
                <a:latin typeface="Verdana"/>
                <a:cs typeface="Verdana"/>
              </a:rPr>
              <a:t>diện</a:t>
            </a:r>
            <a:r>
              <a:rPr sz="800" b="0" spc="-50" dirty="0">
                <a:latin typeface="Verdana"/>
                <a:cs typeface="Verdana"/>
              </a:rPr>
              <a:t> </a:t>
            </a:r>
            <a:r>
              <a:rPr sz="800" b="0" spc="-110" dirty="0">
                <a:latin typeface="Verdana"/>
                <a:cs typeface="Verdana"/>
              </a:rPr>
              <a:t>–</a:t>
            </a:r>
            <a:r>
              <a:rPr sz="800" b="0" spc="-45" dirty="0">
                <a:latin typeface="Verdana"/>
                <a:cs typeface="Verdana"/>
              </a:rPr>
              <a:t> </a:t>
            </a:r>
            <a:r>
              <a:rPr sz="800" b="0" spc="-25" dirty="0">
                <a:latin typeface="Verdana"/>
                <a:cs typeface="Verdana"/>
              </a:rPr>
              <a:t>Ưu</a:t>
            </a:r>
            <a:r>
              <a:rPr sz="800" b="0" spc="-50" dirty="0">
                <a:latin typeface="Verdana"/>
                <a:cs typeface="Verdana"/>
              </a:rPr>
              <a:t> </a:t>
            </a:r>
            <a:r>
              <a:rPr sz="800" b="0" spc="-20" dirty="0">
                <a:latin typeface="Verdana"/>
                <a:cs typeface="Verdana"/>
              </a:rPr>
              <a:t>việt</a:t>
            </a:r>
            <a:endParaRPr sz="800">
              <a:latin typeface="Verdana"/>
              <a:cs typeface="Verdana"/>
            </a:endParaRPr>
          </a:p>
        </p:txBody>
      </p:sp>
      <p:sp>
        <p:nvSpPr>
          <p:cNvPr id="7" name="Holder 7"/>
          <p:cNvSpPr>
            <a:spLocks noGrp="1"/>
          </p:cNvSpPr>
          <p:nvPr>
            <p:ph type="sldNum" sz="quarter" idx="7"/>
          </p:nvPr>
        </p:nvSpPr>
        <p:spPr/>
        <p:txBody>
          <a:bodyPr lIns="0" tIns="0" rIns="0" bIns="0"/>
          <a:lstStyle>
            <a:lvl1pPr>
              <a:defRPr sz="1000" b="0" i="0">
                <a:solidFill>
                  <a:schemeClr val="bg1"/>
                </a:solidFill>
                <a:latin typeface="Verdana"/>
                <a:cs typeface="Verdana"/>
              </a:defRPr>
            </a:lvl1pPr>
          </a:lstStyle>
          <a:p>
            <a:pPr marL="17780">
              <a:lnSpc>
                <a:spcPct val="100000"/>
              </a:lnSpc>
              <a:spcBef>
                <a:spcPts val="145"/>
              </a:spcBef>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00AFEF"/>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999063" y="2914644"/>
            <a:ext cx="364656" cy="364649"/>
          </a:xfrm>
          <a:prstGeom prst="rect">
            <a:avLst/>
          </a:prstGeom>
        </p:spPr>
      </p:pic>
      <p:pic>
        <p:nvPicPr>
          <p:cNvPr id="18" name="bg object 18"/>
          <p:cNvPicPr/>
          <p:nvPr/>
        </p:nvPicPr>
        <p:blipFill>
          <a:blip r:embed="rId3" cstate="print"/>
          <a:stretch>
            <a:fillRect/>
          </a:stretch>
        </p:blipFill>
        <p:spPr>
          <a:xfrm>
            <a:off x="11994901" y="89281"/>
            <a:ext cx="107174" cy="108318"/>
          </a:xfrm>
          <a:prstGeom prst="rect">
            <a:avLst/>
          </a:prstGeom>
        </p:spPr>
      </p:pic>
      <p:pic>
        <p:nvPicPr>
          <p:cNvPr id="19" name="bg object 19"/>
          <p:cNvPicPr/>
          <p:nvPr/>
        </p:nvPicPr>
        <p:blipFill>
          <a:blip r:embed="rId4" cstate="print"/>
          <a:stretch>
            <a:fillRect/>
          </a:stretch>
        </p:blipFill>
        <p:spPr>
          <a:xfrm>
            <a:off x="2599594" y="6488262"/>
            <a:ext cx="9336006" cy="118099"/>
          </a:xfrm>
          <a:prstGeom prst="rect">
            <a:avLst/>
          </a:prstGeom>
        </p:spPr>
      </p:pic>
      <p:sp>
        <p:nvSpPr>
          <p:cNvPr id="20" name="bg object 20"/>
          <p:cNvSpPr/>
          <p:nvPr/>
        </p:nvSpPr>
        <p:spPr>
          <a:xfrm>
            <a:off x="159149" y="6474511"/>
            <a:ext cx="654050" cy="298450"/>
          </a:xfrm>
          <a:custGeom>
            <a:avLst/>
            <a:gdLst/>
            <a:ahLst/>
            <a:cxnLst/>
            <a:rect l="l" t="t" r="r" b="b"/>
            <a:pathLst>
              <a:path w="654050" h="298450">
                <a:moveTo>
                  <a:pt x="653866" y="298449"/>
                </a:moveTo>
                <a:lnTo>
                  <a:pt x="0" y="298449"/>
                </a:lnTo>
                <a:lnTo>
                  <a:pt x="0" y="0"/>
                </a:lnTo>
                <a:lnTo>
                  <a:pt x="653866" y="0"/>
                </a:lnTo>
                <a:lnTo>
                  <a:pt x="653866" y="298449"/>
                </a:lnTo>
                <a:close/>
              </a:path>
            </a:pathLst>
          </a:custGeom>
          <a:solidFill>
            <a:srgbClr val="1F5BAA"/>
          </a:solidFill>
        </p:spPr>
        <p:txBody>
          <a:bodyPr wrap="square" lIns="0" tIns="0" rIns="0" bIns="0" rtlCol="0"/>
          <a:lstStyle/>
          <a:p>
            <a:endParaRPr/>
          </a:p>
        </p:txBody>
      </p:sp>
      <p:sp>
        <p:nvSpPr>
          <p:cNvPr id="21" name="bg object 21"/>
          <p:cNvSpPr/>
          <p:nvPr/>
        </p:nvSpPr>
        <p:spPr>
          <a:xfrm>
            <a:off x="11577926" y="6548261"/>
            <a:ext cx="340995" cy="170815"/>
          </a:xfrm>
          <a:custGeom>
            <a:avLst/>
            <a:gdLst/>
            <a:ahLst/>
            <a:cxnLst/>
            <a:rect l="l" t="t" r="r" b="b"/>
            <a:pathLst>
              <a:path w="340995" h="170815">
                <a:moveTo>
                  <a:pt x="340549" y="170374"/>
                </a:moveTo>
                <a:lnTo>
                  <a:pt x="0" y="170374"/>
                </a:lnTo>
                <a:lnTo>
                  <a:pt x="0" y="0"/>
                </a:lnTo>
                <a:lnTo>
                  <a:pt x="340549" y="0"/>
                </a:lnTo>
                <a:lnTo>
                  <a:pt x="340549" y="170374"/>
                </a:lnTo>
                <a:close/>
              </a:path>
            </a:pathLst>
          </a:custGeom>
          <a:solidFill>
            <a:srgbClr val="0070B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rgbClr val="0070BF"/>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800" b="1" i="0">
                <a:solidFill>
                  <a:schemeClr val="bg1"/>
                </a:solidFill>
                <a:latin typeface="Tahoma"/>
                <a:cs typeface="Tahoma"/>
              </a:defRPr>
            </a:lvl1pPr>
          </a:lstStyle>
          <a:p>
            <a:pPr marL="12700">
              <a:lnSpc>
                <a:spcPct val="100000"/>
              </a:lnSpc>
              <a:spcBef>
                <a:spcPts val="185"/>
              </a:spcBef>
            </a:pPr>
            <a:r>
              <a:rPr spc="-25" dirty="0"/>
              <a:t>CTU</a:t>
            </a:r>
          </a:p>
        </p:txBody>
      </p:sp>
      <p:sp>
        <p:nvSpPr>
          <p:cNvPr id="4" name="Holder 4"/>
          <p:cNvSpPr>
            <a:spLocks noGrp="1"/>
          </p:cNvSpPr>
          <p:nvPr>
            <p:ph type="dt" sz="half" idx="6"/>
          </p:nvPr>
        </p:nvSpPr>
        <p:spPr/>
        <p:txBody>
          <a:bodyPr lIns="0" tIns="0" rIns="0" bIns="0"/>
          <a:lstStyle>
            <a:lvl1pPr>
              <a:defRPr sz="1400" b="1" i="0">
                <a:solidFill>
                  <a:schemeClr val="bg1"/>
                </a:solidFill>
                <a:latin typeface="Tahoma"/>
                <a:cs typeface="Tahoma"/>
              </a:defRPr>
            </a:lvl1pPr>
          </a:lstStyle>
          <a:p>
            <a:pPr marL="12700">
              <a:lnSpc>
                <a:spcPts val="1595"/>
              </a:lnSpc>
              <a:spcBef>
                <a:spcPts val="165"/>
              </a:spcBef>
            </a:pPr>
            <a:r>
              <a:rPr spc="-120" dirty="0"/>
              <a:t>ĐẠI</a:t>
            </a:r>
            <a:r>
              <a:rPr spc="-35" dirty="0"/>
              <a:t> </a:t>
            </a:r>
            <a:r>
              <a:rPr spc="-90" dirty="0"/>
              <a:t>HỌC</a:t>
            </a:r>
            <a:r>
              <a:rPr spc="-35" dirty="0"/>
              <a:t> </a:t>
            </a:r>
            <a:r>
              <a:rPr spc="-40" dirty="0"/>
              <a:t>CẦN</a:t>
            </a:r>
            <a:r>
              <a:rPr spc="-30" dirty="0"/>
              <a:t> </a:t>
            </a:r>
            <a:r>
              <a:rPr spc="-25" dirty="0"/>
              <a:t>THƠ</a:t>
            </a:r>
          </a:p>
          <a:p>
            <a:pPr marL="12700">
              <a:lnSpc>
                <a:spcPts val="875"/>
              </a:lnSpc>
            </a:pPr>
            <a:r>
              <a:rPr sz="800" b="0" spc="-10" dirty="0">
                <a:latin typeface="Verdana"/>
                <a:cs typeface="Verdana"/>
              </a:rPr>
              <a:t>Cộng</a:t>
            </a:r>
            <a:r>
              <a:rPr sz="800" b="0" spc="-50" dirty="0">
                <a:latin typeface="Verdana"/>
                <a:cs typeface="Verdana"/>
              </a:rPr>
              <a:t> </a:t>
            </a:r>
            <a:r>
              <a:rPr sz="800" b="0" spc="-10" dirty="0">
                <a:latin typeface="Verdana"/>
                <a:cs typeface="Verdana"/>
              </a:rPr>
              <a:t>đồng</a:t>
            </a:r>
            <a:r>
              <a:rPr sz="800" b="0" spc="-45" dirty="0">
                <a:latin typeface="Verdana"/>
                <a:cs typeface="Verdana"/>
              </a:rPr>
              <a:t> </a:t>
            </a:r>
            <a:r>
              <a:rPr sz="800" b="0" spc="-110" dirty="0">
                <a:latin typeface="Verdana"/>
                <a:cs typeface="Verdana"/>
              </a:rPr>
              <a:t>–</a:t>
            </a:r>
            <a:r>
              <a:rPr sz="800" b="0" spc="-50" dirty="0">
                <a:latin typeface="Verdana"/>
                <a:cs typeface="Verdana"/>
              </a:rPr>
              <a:t> Tofin</a:t>
            </a:r>
            <a:r>
              <a:rPr sz="800" b="0" spc="-45" dirty="0">
                <a:latin typeface="Verdana"/>
                <a:cs typeface="Verdana"/>
              </a:rPr>
              <a:t> </a:t>
            </a:r>
            <a:r>
              <a:rPr sz="800" b="0" spc="-20" dirty="0">
                <a:latin typeface="Verdana"/>
                <a:cs typeface="Verdana"/>
              </a:rPr>
              <a:t>diện</a:t>
            </a:r>
            <a:r>
              <a:rPr sz="800" b="0" spc="-50" dirty="0">
                <a:latin typeface="Verdana"/>
                <a:cs typeface="Verdana"/>
              </a:rPr>
              <a:t> </a:t>
            </a:r>
            <a:r>
              <a:rPr sz="800" b="0" spc="-110" dirty="0">
                <a:latin typeface="Verdana"/>
                <a:cs typeface="Verdana"/>
              </a:rPr>
              <a:t>–</a:t>
            </a:r>
            <a:r>
              <a:rPr sz="800" b="0" spc="-45" dirty="0">
                <a:latin typeface="Verdana"/>
                <a:cs typeface="Verdana"/>
              </a:rPr>
              <a:t> </a:t>
            </a:r>
            <a:r>
              <a:rPr sz="800" b="0" spc="-25" dirty="0">
                <a:latin typeface="Verdana"/>
                <a:cs typeface="Verdana"/>
              </a:rPr>
              <a:t>Ưu</a:t>
            </a:r>
            <a:r>
              <a:rPr sz="800" b="0" spc="-50" dirty="0">
                <a:latin typeface="Verdana"/>
                <a:cs typeface="Verdana"/>
              </a:rPr>
              <a:t> </a:t>
            </a:r>
            <a:r>
              <a:rPr sz="800" b="0" spc="-20" dirty="0">
                <a:latin typeface="Verdana"/>
                <a:cs typeface="Verdana"/>
              </a:rPr>
              <a:t>việt</a:t>
            </a:r>
            <a:endParaRPr sz="800">
              <a:latin typeface="Verdana"/>
              <a:cs typeface="Verdana"/>
            </a:endParaRPr>
          </a:p>
        </p:txBody>
      </p:sp>
      <p:sp>
        <p:nvSpPr>
          <p:cNvPr id="5" name="Holder 5"/>
          <p:cNvSpPr>
            <a:spLocks noGrp="1"/>
          </p:cNvSpPr>
          <p:nvPr>
            <p:ph type="sldNum" sz="quarter" idx="7"/>
          </p:nvPr>
        </p:nvSpPr>
        <p:spPr/>
        <p:txBody>
          <a:bodyPr lIns="0" tIns="0" rIns="0" bIns="0"/>
          <a:lstStyle>
            <a:lvl1pPr>
              <a:defRPr sz="1000" b="0" i="0">
                <a:solidFill>
                  <a:schemeClr val="bg1"/>
                </a:solidFill>
                <a:latin typeface="Verdana"/>
                <a:cs typeface="Verdana"/>
              </a:defRPr>
            </a:lvl1pPr>
          </a:lstStyle>
          <a:p>
            <a:pPr marL="17780">
              <a:lnSpc>
                <a:spcPct val="100000"/>
              </a:lnSpc>
              <a:spcBef>
                <a:spcPts val="145"/>
              </a:spcBef>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00" b="1" i="0">
                <a:solidFill>
                  <a:schemeClr val="bg1"/>
                </a:solidFill>
                <a:latin typeface="Tahoma"/>
                <a:cs typeface="Tahoma"/>
              </a:defRPr>
            </a:lvl1pPr>
          </a:lstStyle>
          <a:p>
            <a:pPr marL="12700">
              <a:lnSpc>
                <a:spcPct val="100000"/>
              </a:lnSpc>
              <a:spcBef>
                <a:spcPts val="185"/>
              </a:spcBef>
            </a:pPr>
            <a:r>
              <a:rPr spc="-25" dirty="0"/>
              <a:t>CTU</a:t>
            </a:r>
          </a:p>
        </p:txBody>
      </p:sp>
      <p:sp>
        <p:nvSpPr>
          <p:cNvPr id="3" name="Holder 3"/>
          <p:cNvSpPr>
            <a:spLocks noGrp="1"/>
          </p:cNvSpPr>
          <p:nvPr>
            <p:ph type="dt" sz="half" idx="6"/>
          </p:nvPr>
        </p:nvSpPr>
        <p:spPr/>
        <p:txBody>
          <a:bodyPr lIns="0" tIns="0" rIns="0" bIns="0"/>
          <a:lstStyle>
            <a:lvl1pPr>
              <a:defRPr sz="1400" b="1" i="0">
                <a:solidFill>
                  <a:schemeClr val="bg1"/>
                </a:solidFill>
                <a:latin typeface="Tahoma"/>
                <a:cs typeface="Tahoma"/>
              </a:defRPr>
            </a:lvl1pPr>
          </a:lstStyle>
          <a:p>
            <a:pPr marL="12700">
              <a:lnSpc>
                <a:spcPts val="1595"/>
              </a:lnSpc>
              <a:spcBef>
                <a:spcPts val="165"/>
              </a:spcBef>
            </a:pPr>
            <a:r>
              <a:rPr spc="-120" dirty="0"/>
              <a:t>ĐẠI</a:t>
            </a:r>
            <a:r>
              <a:rPr spc="-35" dirty="0"/>
              <a:t> </a:t>
            </a:r>
            <a:r>
              <a:rPr spc="-90" dirty="0"/>
              <a:t>HỌC</a:t>
            </a:r>
            <a:r>
              <a:rPr spc="-35" dirty="0"/>
              <a:t> </a:t>
            </a:r>
            <a:r>
              <a:rPr spc="-40" dirty="0"/>
              <a:t>CẦN</a:t>
            </a:r>
            <a:r>
              <a:rPr spc="-30" dirty="0"/>
              <a:t> </a:t>
            </a:r>
            <a:r>
              <a:rPr spc="-25" dirty="0"/>
              <a:t>THƠ</a:t>
            </a:r>
          </a:p>
          <a:p>
            <a:pPr marL="12700">
              <a:lnSpc>
                <a:spcPts val="875"/>
              </a:lnSpc>
            </a:pPr>
            <a:r>
              <a:rPr sz="800" b="0" spc="-10" dirty="0">
                <a:latin typeface="Verdana"/>
                <a:cs typeface="Verdana"/>
              </a:rPr>
              <a:t>Cộng</a:t>
            </a:r>
            <a:r>
              <a:rPr sz="800" b="0" spc="-50" dirty="0">
                <a:latin typeface="Verdana"/>
                <a:cs typeface="Verdana"/>
              </a:rPr>
              <a:t> </a:t>
            </a:r>
            <a:r>
              <a:rPr sz="800" b="0" spc="-10" dirty="0">
                <a:latin typeface="Verdana"/>
                <a:cs typeface="Verdana"/>
              </a:rPr>
              <a:t>đồng</a:t>
            </a:r>
            <a:r>
              <a:rPr sz="800" b="0" spc="-45" dirty="0">
                <a:latin typeface="Verdana"/>
                <a:cs typeface="Verdana"/>
              </a:rPr>
              <a:t> </a:t>
            </a:r>
            <a:r>
              <a:rPr sz="800" b="0" spc="-110" dirty="0">
                <a:latin typeface="Verdana"/>
                <a:cs typeface="Verdana"/>
              </a:rPr>
              <a:t>–</a:t>
            </a:r>
            <a:r>
              <a:rPr sz="800" b="0" spc="-50" dirty="0">
                <a:latin typeface="Verdana"/>
                <a:cs typeface="Verdana"/>
              </a:rPr>
              <a:t> Tofin</a:t>
            </a:r>
            <a:r>
              <a:rPr sz="800" b="0" spc="-45" dirty="0">
                <a:latin typeface="Verdana"/>
                <a:cs typeface="Verdana"/>
              </a:rPr>
              <a:t> </a:t>
            </a:r>
            <a:r>
              <a:rPr sz="800" b="0" spc="-20" dirty="0">
                <a:latin typeface="Verdana"/>
                <a:cs typeface="Verdana"/>
              </a:rPr>
              <a:t>diện</a:t>
            </a:r>
            <a:r>
              <a:rPr sz="800" b="0" spc="-50" dirty="0">
                <a:latin typeface="Verdana"/>
                <a:cs typeface="Verdana"/>
              </a:rPr>
              <a:t> </a:t>
            </a:r>
            <a:r>
              <a:rPr sz="800" b="0" spc="-110" dirty="0">
                <a:latin typeface="Verdana"/>
                <a:cs typeface="Verdana"/>
              </a:rPr>
              <a:t>–</a:t>
            </a:r>
            <a:r>
              <a:rPr sz="800" b="0" spc="-45" dirty="0">
                <a:latin typeface="Verdana"/>
                <a:cs typeface="Verdana"/>
              </a:rPr>
              <a:t> </a:t>
            </a:r>
            <a:r>
              <a:rPr sz="800" b="0" spc="-25" dirty="0">
                <a:latin typeface="Verdana"/>
                <a:cs typeface="Verdana"/>
              </a:rPr>
              <a:t>Ưu</a:t>
            </a:r>
            <a:r>
              <a:rPr sz="800" b="0" spc="-50" dirty="0">
                <a:latin typeface="Verdana"/>
                <a:cs typeface="Verdana"/>
              </a:rPr>
              <a:t> </a:t>
            </a:r>
            <a:r>
              <a:rPr sz="800" b="0" spc="-20" dirty="0">
                <a:latin typeface="Verdana"/>
                <a:cs typeface="Verdana"/>
              </a:rPr>
              <a:t>việt</a:t>
            </a:r>
            <a:endParaRPr sz="800">
              <a:latin typeface="Verdana"/>
              <a:cs typeface="Verdana"/>
            </a:endParaRPr>
          </a:p>
        </p:txBody>
      </p:sp>
      <p:sp>
        <p:nvSpPr>
          <p:cNvPr id="4" name="Holder 4"/>
          <p:cNvSpPr>
            <a:spLocks noGrp="1"/>
          </p:cNvSpPr>
          <p:nvPr>
            <p:ph type="sldNum" sz="quarter" idx="7"/>
          </p:nvPr>
        </p:nvSpPr>
        <p:spPr/>
        <p:txBody>
          <a:bodyPr lIns="0" tIns="0" rIns="0" bIns="0"/>
          <a:lstStyle>
            <a:lvl1pPr>
              <a:defRPr sz="1000" b="0" i="0">
                <a:solidFill>
                  <a:schemeClr val="bg1"/>
                </a:solidFill>
                <a:latin typeface="Verdana"/>
                <a:cs typeface="Verdana"/>
              </a:defRPr>
            </a:lvl1pPr>
          </a:lstStyle>
          <a:p>
            <a:pPr marL="17780">
              <a:lnSpc>
                <a:spcPct val="100000"/>
              </a:lnSpc>
              <a:spcBef>
                <a:spcPts val="145"/>
              </a:spcBef>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369116" y="1727798"/>
            <a:ext cx="3453742" cy="3402390"/>
          </a:xfrm>
          <a:prstGeom prst="rect">
            <a:avLst/>
          </a:prstGeom>
        </p:spPr>
      </p:pic>
      <p:pic>
        <p:nvPicPr>
          <p:cNvPr id="17" name="bg object 17"/>
          <p:cNvPicPr/>
          <p:nvPr/>
        </p:nvPicPr>
        <p:blipFill>
          <a:blip r:embed="rId8" cstate="print"/>
          <a:stretch>
            <a:fillRect/>
          </a:stretch>
        </p:blipFill>
        <p:spPr>
          <a:xfrm>
            <a:off x="478654" y="656756"/>
            <a:ext cx="292099" cy="292099"/>
          </a:xfrm>
          <a:prstGeom prst="rect">
            <a:avLst/>
          </a:prstGeom>
        </p:spPr>
      </p:pic>
      <p:pic>
        <p:nvPicPr>
          <p:cNvPr id="18" name="bg object 18"/>
          <p:cNvPicPr/>
          <p:nvPr/>
        </p:nvPicPr>
        <p:blipFill>
          <a:blip r:embed="rId9" cstate="print"/>
          <a:stretch>
            <a:fillRect/>
          </a:stretch>
        </p:blipFill>
        <p:spPr>
          <a:xfrm>
            <a:off x="11987751" y="93586"/>
            <a:ext cx="107164" cy="107006"/>
          </a:xfrm>
          <a:prstGeom prst="rect">
            <a:avLst/>
          </a:prstGeom>
        </p:spPr>
      </p:pic>
      <p:sp>
        <p:nvSpPr>
          <p:cNvPr id="19" name="bg object 19"/>
          <p:cNvSpPr/>
          <p:nvPr/>
        </p:nvSpPr>
        <p:spPr>
          <a:xfrm>
            <a:off x="159149" y="6474511"/>
            <a:ext cx="654050" cy="298450"/>
          </a:xfrm>
          <a:custGeom>
            <a:avLst/>
            <a:gdLst/>
            <a:ahLst/>
            <a:cxnLst/>
            <a:rect l="l" t="t" r="r" b="b"/>
            <a:pathLst>
              <a:path w="654050" h="298450">
                <a:moveTo>
                  <a:pt x="653866" y="298449"/>
                </a:moveTo>
                <a:lnTo>
                  <a:pt x="0" y="298449"/>
                </a:lnTo>
                <a:lnTo>
                  <a:pt x="0" y="0"/>
                </a:lnTo>
                <a:lnTo>
                  <a:pt x="653866" y="0"/>
                </a:lnTo>
                <a:lnTo>
                  <a:pt x="653866" y="298449"/>
                </a:lnTo>
                <a:close/>
              </a:path>
            </a:pathLst>
          </a:custGeom>
          <a:solidFill>
            <a:srgbClr val="1F5BAA"/>
          </a:solidFill>
        </p:spPr>
        <p:txBody>
          <a:bodyPr wrap="square" lIns="0" tIns="0" rIns="0" bIns="0" rtlCol="0"/>
          <a:lstStyle/>
          <a:p>
            <a:endParaRPr/>
          </a:p>
        </p:txBody>
      </p:sp>
      <p:sp>
        <p:nvSpPr>
          <p:cNvPr id="20" name="bg object 20"/>
          <p:cNvSpPr/>
          <p:nvPr/>
        </p:nvSpPr>
        <p:spPr>
          <a:xfrm>
            <a:off x="11568401" y="6548261"/>
            <a:ext cx="340995" cy="170815"/>
          </a:xfrm>
          <a:custGeom>
            <a:avLst/>
            <a:gdLst/>
            <a:ahLst/>
            <a:cxnLst/>
            <a:rect l="l" t="t" r="r" b="b"/>
            <a:pathLst>
              <a:path w="340995" h="170815">
                <a:moveTo>
                  <a:pt x="340549" y="170374"/>
                </a:moveTo>
                <a:lnTo>
                  <a:pt x="0" y="170374"/>
                </a:lnTo>
                <a:lnTo>
                  <a:pt x="0" y="0"/>
                </a:lnTo>
                <a:lnTo>
                  <a:pt x="340549" y="0"/>
                </a:lnTo>
                <a:lnTo>
                  <a:pt x="340549" y="170374"/>
                </a:lnTo>
                <a:close/>
              </a:path>
            </a:pathLst>
          </a:custGeom>
          <a:solidFill>
            <a:srgbClr val="00AEEF"/>
          </a:solidFill>
        </p:spPr>
        <p:txBody>
          <a:bodyPr wrap="square" lIns="0" tIns="0" rIns="0" bIns="0" rtlCol="0"/>
          <a:lstStyle/>
          <a:p>
            <a:endParaRPr/>
          </a:p>
        </p:txBody>
      </p:sp>
      <p:pic>
        <p:nvPicPr>
          <p:cNvPr id="21" name="bg object 21"/>
          <p:cNvPicPr/>
          <p:nvPr/>
        </p:nvPicPr>
        <p:blipFill>
          <a:blip r:embed="rId10" cstate="print"/>
          <a:stretch>
            <a:fillRect/>
          </a:stretch>
        </p:blipFill>
        <p:spPr>
          <a:xfrm>
            <a:off x="2583394" y="6481976"/>
            <a:ext cx="9339506" cy="118260"/>
          </a:xfrm>
          <a:prstGeom prst="rect">
            <a:avLst/>
          </a:prstGeom>
        </p:spPr>
      </p:pic>
      <p:sp>
        <p:nvSpPr>
          <p:cNvPr id="2" name="Holder 2"/>
          <p:cNvSpPr>
            <a:spLocks noGrp="1"/>
          </p:cNvSpPr>
          <p:nvPr>
            <p:ph type="title"/>
          </p:nvPr>
        </p:nvSpPr>
        <p:spPr>
          <a:xfrm>
            <a:off x="911223" y="493018"/>
            <a:ext cx="3093085" cy="574040"/>
          </a:xfrm>
          <a:prstGeom prst="rect">
            <a:avLst/>
          </a:prstGeom>
        </p:spPr>
        <p:txBody>
          <a:bodyPr wrap="square" lIns="0" tIns="0" rIns="0" bIns="0">
            <a:spAutoFit/>
          </a:bodyPr>
          <a:lstStyle>
            <a:lvl1pPr>
              <a:defRPr sz="3600" b="1" i="0">
                <a:solidFill>
                  <a:srgbClr val="0070BF"/>
                </a:solidFill>
                <a:latin typeface="Tahoma"/>
                <a:cs typeface="Tahoma"/>
              </a:defRPr>
            </a:lvl1pPr>
          </a:lstStyle>
          <a:p>
            <a:endParaRPr/>
          </a:p>
        </p:txBody>
      </p:sp>
      <p:sp>
        <p:nvSpPr>
          <p:cNvPr id="3" name="Holder 3"/>
          <p:cNvSpPr>
            <a:spLocks noGrp="1"/>
          </p:cNvSpPr>
          <p:nvPr>
            <p:ph type="body" idx="1"/>
          </p:nvPr>
        </p:nvSpPr>
        <p:spPr>
          <a:xfrm>
            <a:off x="474343" y="1213315"/>
            <a:ext cx="11302365" cy="4145279"/>
          </a:xfrm>
          <a:prstGeom prst="rect">
            <a:avLst/>
          </a:prstGeom>
        </p:spPr>
        <p:txBody>
          <a:bodyPr wrap="square" lIns="0" tIns="0" rIns="0" bIns="0">
            <a:spAutoFit/>
          </a:bodyPr>
          <a:lstStyle>
            <a:lvl1pPr>
              <a:defRPr sz="22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243755" y="6453759"/>
            <a:ext cx="485140" cy="322579"/>
          </a:xfrm>
          <a:prstGeom prst="rect">
            <a:avLst/>
          </a:prstGeom>
        </p:spPr>
        <p:txBody>
          <a:bodyPr wrap="square" lIns="0" tIns="0" rIns="0" bIns="0">
            <a:spAutoFit/>
          </a:bodyPr>
          <a:lstStyle>
            <a:lvl1pPr>
              <a:defRPr sz="1800" b="1" i="0">
                <a:solidFill>
                  <a:schemeClr val="bg1"/>
                </a:solidFill>
                <a:latin typeface="Tahoma"/>
                <a:cs typeface="Tahoma"/>
              </a:defRPr>
            </a:lvl1pPr>
          </a:lstStyle>
          <a:p>
            <a:pPr marL="12700">
              <a:lnSpc>
                <a:spcPct val="100000"/>
              </a:lnSpc>
              <a:spcBef>
                <a:spcPts val="185"/>
              </a:spcBef>
            </a:pPr>
            <a:r>
              <a:rPr spc="-25" dirty="0"/>
              <a:t>CTU</a:t>
            </a:r>
          </a:p>
        </p:txBody>
      </p:sp>
      <p:sp>
        <p:nvSpPr>
          <p:cNvPr id="5" name="Holder 5"/>
          <p:cNvSpPr>
            <a:spLocks noGrp="1"/>
          </p:cNvSpPr>
          <p:nvPr>
            <p:ph type="dt" sz="half" idx="6"/>
          </p:nvPr>
        </p:nvSpPr>
        <p:spPr>
          <a:xfrm>
            <a:off x="890708" y="6420608"/>
            <a:ext cx="1600200" cy="352425"/>
          </a:xfrm>
          <a:prstGeom prst="rect">
            <a:avLst/>
          </a:prstGeom>
        </p:spPr>
        <p:txBody>
          <a:bodyPr wrap="square" lIns="0" tIns="0" rIns="0" bIns="0">
            <a:spAutoFit/>
          </a:bodyPr>
          <a:lstStyle>
            <a:lvl1pPr>
              <a:defRPr sz="1400" b="1" i="0">
                <a:solidFill>
                  <a:schemeClr val="bg1"/>
                </a:solidFill>
                <a:latin typeface="Tahoma"/>
                <a:cs typeface="Tahoma"/>
              </a:defRPr>
            </a:lvl1pPr>
          </a:lstStyle>
          <a:p>
            <a:pPr marL="12700">
              <a:lnSpc>
                <a:spcPts val="1595"/>
              </a:lnSpc>
              <a:spcBef>
                <a:spcPts val="165"/>
              </a:spcBef>
            </a:pPr>
            <a:r>
              <a:rPr spc="-120" dirty="0"/>
              <a:t>ĐẠI</a:t>
            </a:r>
            <a:r>
              <a:rPr spc="-35" dirty="0"/>
              <a:t> </a:t>
            </a:r>
            <a:r>
              <a:rPr spc="-90" dirty="0"/>
              <a:t>HỌC</a:t>
            </a:r>
            <a:r>
              <a:rPr spc="-35" dirty="0"/>
              <a:t> </a:t>
            </a:r>
            <a:r>
              <a:rPr spc="-40" dirty="0"/>
              <a:t>CẦN</a:t>
            </a:r>
            <a:r>
              <a:rPr spc="-30" dirty="0"/>
              <a:t> </a:t>
            </a:r>
            <a:r>
              <a:rPr spc="-25" dirty="0"/>
              <a:t>THƠ</a:t>
            </a:r>
          </a:p>
          <a:p>
            <a:pPr marL="12700">
              <a:lnSpc>
                <a:spcPts val="875"/>
              </a:lnSpc>
            </a:pPr>
            <a:r>
              <a:rPr sz="800" b="0" spc="-10" dirty="0">
                <a:latin typeface="Verdana"/>
                <a:cs typeface="Verdana"/>
              </a:rPr>
              <a:t>Cộng</a:t>
            </a:r>
            <a:r>
              <a:rPr sz="800" b="0" spc="-50" dirty="0">
                <a:latin typeface="Verdana"/>
                <a:cs typeface="Verdana"/>
              </a:rPr>
              <a:t> </a:t>
            </a:r>
            <a:r>
              <a:rPr sz="800" b="0" spc="-10" dirty="0">
                <a:latin typeface="Verdana"/>
                <a:cs typeface="Verdana"/>
              </a:rPr>
              <a:t>đồng</a:t>
            </a:r>
            <a:r>
              <a:rPr sz="800" b="0" spc="-45" dirty="0">
                <a:latin typeface="Verdana"/>
                <a:cs typeface="Verdana"/>
              </a:rPr>
              <a:t> </a:t>
            </a:r>
            <a:r>
              <a:rPr sz="800" b="0" spc="-110" dirty="0">
                <a:latin typeface="Verdana"/>
                <a:cs typeface="Verdana"/>
              </a:rPr>
              <a:t>–</a:t>
            </a:r>
            <a:r>
              <a:rPr sz="800" b="0" spc="-50" dirty="0">
                <a:latin typeface="Verdana"/>
                <a:cs typeface="Verdana"/>
              </a:rPr>
              <a:t> Tofin</a:t>
            </a:r>
            <a:r>
              <a:rPr sz="800" b="0" spc="-45" dirty="0">
                <a:latin typeface="Verdana"/>
                <a:cs typeface="Verdana"/>
              </a:rPr>
              <a:t> </a:t>
            </a:r>
            <a:r>
              <a:rPr sz="800" b="0" spc="-20" dirty="0">
                <a:latin typeface="Verdana"/>
                <a:cs typeface="Verdana"/>
              </a:rPr>
              <a:t>diện</a:t>
            </a:r>
            <a:r>
              <a:rPr sz="800" b="0" spc="-50" dirty="0">
                <a:latin typeface="Verdana"/>
                <a:cs typeface="Verdana"/>
              </a:rPr>
              <a:t> </a:t>
            </a:r>
            <a:r>
              <a:rPr sz="800" b="0" spc="-110" dirty="0">
                <a:latin typeface="Verdana"/>
                <a:cs typeface="Verdana"/>
              </a:rPr>
              <a:t>–</a:t>
            </a:r>
            <a:r>
              <a:rPr sz="800" b="0" spc="-45" dirty="0">
                <a:latin typeface="Verdana"/>
                <a:cs typeface="Verdana"/>
              </a:rPr>
              <a:t> </a:t>
            </a:r>
            <a:r>
              <a:rPr sz="800" b="0" spc="-25" dirty="0">
                <a:latin typeface="Verdana"/>
                <a:cs typeface="Verdana"/>
              </a:rPr>
              <a:t>Ưu</a:t>
            </a:r>
            <a:r>
              <a:rPr sz="800" b="0" spc="-50" dirty="0">
                <a:latin typeface="Verdana"/>
                <a:cs typeface="Verdana"/>
              </a:rPr>
              <a:t> </a:t>
            </a:r>
            <a:r>
              <a:rPr sz="800" b="0" spc="-20" dirty="0">
                <a:latin typeface="Verdana"/>
                <a:cs typeface="Verdana"/>
              </a:rPr>
              <a:t>việt</a:t>
            </a:r>
            <a:endParaRPr sz="800">
              <a:latin typeface="Verdana"/>
              <a:cs typeface="Verdana"/>
            </a:endParaRPr>
          </a:p>
        </p:txBody>
      </p:sp>
      <p:sp>
        <p:nvSpPr>
          <p:cNvPr id="6" name="Holder 6"/>
          <p:cNvSpPr>
            <a:spLocks noGrp="1"/>
          </p:cNvSpPr>
          <p:nvPr>
            <p:ph type="sldNum" sz="quarter" idx="7"/>
          </p:nvPr>
        </p:nvSpPr>
        <p:spPr>
          <a:xfrm>
            <a:off x="11648204" y="6529755"/>
            <a:ext cx="207009" cy="190500"/>
          </a:xfrm>
          <a:prstGeom prst="rect">
            <a:avLst/>
          </a:prstGeom>
        </p:spPr>
        <p:txBody>
          <a:bodyPr wrap="square" lIns="0" tIns="0" rIns="0" bIns="0">
            <a:spAutoFit/>
          </a:bodyPr>
          <a:lstStyle>
            <a:lvl1pPr>
              <a:defRPr sz="1000" b="0" i="0">
                <a:solidFill>
                  <a:schemeClr val="bg1"/>
                </a:solidFill>
                <a:latin typeface="Verdana"/>
                <a:cs typeface="Verdana"/>
              </a:defRPr>
            </a:lvl1pPr>
          </a:lstStyle>
          <a:p>
            <a:pPr marL="17780">
              <a:lnSpc>
                <a:spcPct val="100000"/>
              </a:lnSpc>
              <a:spcBef>
                <a:spcPts val="145"/>
              </a:spcBef>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hyperlink" Target="http://www.ctu.edu.vn/" TargetMode="Externa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hyperlink" Target="http://www.ctu.edu.vn/"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ctu.edu.vn/"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bin"/><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bin"/><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ctu.edu.v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75" y="6857986"/>
                </a:moveTo>
                <a:lnTo>
                  <a:pt x="0" y="6857986"/>
                </a:lnTo>
                <a:lnTo>
                  <a:pt x="0" y="0"/>
                </a:lnTo>
                <a:lnTo>
                  <a:pt x="12191975" y="0"/>
                </a:lnTo>
                <a:lnTo>
                  <a:pt x="12191975" y="6857986"/>
                </a:lnTo>
                <a:close/>
              </a:path>
            </a:pathLst>
          </a:custGeom>
          <a:solidFill>
            <a:srgbClr val="1F5BAA"/>
          </a:solidFill>
        </p:spPr>
        <p:txBody>
          <a:bodyPr wrap="square" lIns="0" tIns="0" rIns="0" bIns="0" rtlCol="0"/>
          <a:lstStyle/>
          <a:p>
            <a:endParaRPr/>
          </a:p>
        </p:txBody>
      </p:sp>
      <p:pic>
        <p:nvPicPr>
          <p:cNvPr id="3" name="object 3"/>
          <p:cNvPicPr/>
          <p:nvPr/>
        </p:nvPicPr>
        <p:blipFill>
          <a:blip r:embed="rId2" cstate="print"/>
          <a:stretch>
            <a:fillRect/>
          </a:stretch>
        </p:blipFill>
        <p:spPr>
          <a:xfrm>
            <a:off x="5565061" y="448624"/>
            <a:ext cx="1061847" cy="1062057"/>
          </a:xfrm>
          <a:prstGeom prst="rect">
            <a:avLst/>
          </a:prstGeom>
        </p:spPr>
      </p:pic>
      <p:sp>
        <p:nvSpPr>
          <p:cNvPr id="4" name="object 4"/>
          <p:cNvSpPr/>
          <p:nvPr/>
        </p:nvSpPr>
        <p:spPr>
          <a:xfrm>
            <a:off x="4998715" y="4782415"/>
            <a:ext cx="2194560" cy="27940"/>
          </a:xfrm>
          <a:custGeom>
            <a:avLst/>
            <a:gdLst/>
            <a:ahLst/>
            <a:cxnLst/>
            <a:rect l="l" t="t" r="r" b="b"/>
            <a:pathLst>
              <a:path w="2194559" h="27939">
                <a:moveTo>
                  <a:pt x="2194545" y="27424"/>
                </a:moveTo>
                <a:lnTo>
                  <a:pt x="0" y="27424"/>
                </a:lnTo>
                <a:lnTo>
                  <a:pt x="0" y="0"/>
                </a:lnTo>
                <a:lnTo>
                  <a:pt x="2194545" y="0"/>
                </a:lnTo>
                <a:lnTo>
                  <a:pt x="2194545" y="27424"/>
                </a:lnTo>
                <a:close/>
              </a:path>
            </a:pathLst>
          </a:custGeom>
          <a:solidFill>
            <a:srgbClr val="00AEEF"/>
          </a:solidFill>
        </p:spPr>
        <p:txBody>
          <a:bodyPr wrap="square" lIns="0" tIns="0" rIns="0" bIns="0" rtlCol="0"/>
          <a:lstStyle/>
          <a:p>
            <a:endParaRPr/>
          </a:p>
        </p:txBody>
      </p:sp>
      <p:pic>
        <p:nvPicPr>
          <p:cNvPr id="5" name="object 5"/>
          <p:cNvPicPr/>
          <p:nvPr/>
        </p:nvPicPr>
        <p:blipFill>
          <a:blip r:embed="rId3" cstate="print"/>
          <a:stretch>
            <a:fillRect/>
          </a:stretch>
        </p:blipFill>
        <p:spPr>
          <a:xfrm>
            <a:off x="11994901" y="89281"/>
            <a:ext cx="107174" cy="108318"/>
          </a:xfrm>
          <a:prstGeom prst="rect">
            <a:avLst/>
          </a:prstGeom>
        </p:spPr>
      </p:pic>
      <p:pic>
        <p:nvPicPr>
          <p:cNvPr id="6" name="object 6"/>
          <p:cNvPicPr/>
          <p:nvPr/>
        </p:nvPicPr>
        <p:blipFill>
          <a:blip r:embed="rId4" cstate="print"/>
          <a:stretch>
            <a:fillRect/>
          </a:stretch>
        </p:blipFill>
        <p:spPr>
          <a:xfrm>
            <a:off x="2585019" y="6478811"/>
            <a:ext cx="9326856" cy="118099"/>
          </a:xfrm>
          <a:prstGeom prst="rect">
            <a:avLst/>
          </a:prstGeom>
        </p:spPr>
      </p:pic>
      <p:sp>
        <p:nvSpPr>
          <p:cNvPr id="7" name="object 7"/>
          <p:cNvSpPr/>
          <p:nvPr/>
        </p:nvSpPr>
        <p:spPr>
          <a:xfrm>
            <a:off x="159149" y="6474511"/>
            <a:ext cx="654050" cy="298450"/>
          </a:xfrm>
          <a:custGeom>
            <a:avLst/>
            <a:gdLst/>
            <a:ahLst/>
            <a:cxnLst/>
            <a:rect l="l" t="t" r="r" b="b"/>
            <a:pathLst>
              <a:path w="654050" h="298450">
                <a:moveTo>
                  <a:pt x="653866" y="298449"/>
                </a:moveTo>
                <a:lnTo>
                  <a:pt x="0" y="298449"/>
                </a:lnTo>
                <a:lnTo>
                  <a:pt x="0" y="0"/>
                </a:lnTo>
                <a:lnTo>
                  <a:pt x="653866" y="0"/>
                </a:lnTo>
                <a:lnTo>
                  <a:pt x="653866" y="298449"/>
                </a:lnTo>
                <a:close/>
              </a:path>
            </a:pathLst>
          </a:custGeom>
          <a:solidFill>
            <a:srgbClr val="26ACE2"/>
          </a:solidFill>
        </p:spPr>
        <p:txBody>
          <a:bodyPr wrap="square" lIns="0" tIns="0" rIns="0" bIns="0" rtlCol="0"/>
          <a:lstStyle/>
          <a:p>
            <a:endParaRPr/>
          </a:p>
        </p:txBody>
      </p:sp>
      <p:sp>
        <p:nvSpPr>
          <p:cNvPr id="8" name="object 8"/>
          <p:cNvSpPr txBox="1"/>
          <p:nvPr/>
        </p:nvSpPr>
        <p:spPr>
          <a:xfrm>
            <a:off x="1228391" y="1501945"/>
            <a:ext cx="9735185" cy="4257576"/>
          </a:xfrm>
          <a:prstGeom prst="rect">
            <a:avLst/>
          </a:prstGeom>
        </p:spPr>
        <p:txBody>
          <a:bodyPr vert="horz" wrap="square" lIns="0" tIns="12700" rIns="0" bIns="0" rtlCol="0">
            <a:spAutoFit/>
          </a:bodyPr>
          <a:lstStyle/>
          <a:p>
            <a:pPr algn="ctr">
              <a:lnSpc>
                <a:spcPct val="100000"/>
              </a:lnSpc>
              <a:spcBef>
                <a:spcPts val="100"/>
              </a:spcBef>
            </a:pPr>
            <a:r>
              <a:rPr sz="2000" b="1" spc="-90" dirty="0">
                <a:solidFill>
                  <a:srgbClr val="FFFFFF"/>
                </a:solidFill>
                <a:latin typeface="Tahoma"/>
                <a:cs typeface="Tahoma"/>
              </a:rPr>
              <a:t>TRƯỜNG</a:t>
            </a:r>
            <a:r>
              <a:rPr sz="2000" b="1" spc="-55" dirty="0">
                <a:solidFill>
                  <a:srgbClr val="FFFFFF"/>
                </a:solidFill>
                <a:latin typeface="Tahoma"/>
                <a:cs typeface="Tahoma"/>
              </a:rPr>
              <a:t> </a:t>
            </a:r>
            <a:r>
              <a:rPr sz="2000" b="1" spc="-165" dirty="0">
                <a:solidFill>
                  <a:srgbClr val="FFFFFF"/>
                </a:solidFill>
                <a:latin typeface="Tahoma"/>
                <a:cs typeface="Tahoma"/>
              </a:rPr>
              <a:t>ĐẠI</a:t>
            </a:r>
            <a:r>
              <a:rPr sz="2000" b="1" spc="-55" dirty="0">
                <a:solidFill>
                  <a:srgbClr val="FFFFFF"/>
                </a:solidFill>
                <a:latin typeface="Tahoma"/>
                <a:cs typeface="Tahoma"/>
              </a:rPr>
              <a:t> </a:t>
            </a:r>
            <a:r>
              <a:rPr sz="2000" b="1" spc="-125" dirty="0">
                <a:solidFill>
                  <a:srgbClr val="FFFFFF"/>
                </a:solidFill>
                <a:latin typeface="Tahoma"/>
                <a:cs typeface="Tahoma"/>
              </a:rPr>
              <a:t>HỌC</a:t>
            </a:r>
            <a:r>
              <a:rPr sz="2000" b="1" spc="-55" dirty="0">
                <a:solidFill>
                  <a:srgbClr val="FFFFFF"/>
                </a:solidFill>
                <a:latin typeface="Tahoma"/>
                <a:cs typeface="Tahoma"/>
              </a:rPr>
              <a:t> </a:t>
            </a:r>
            <a:r>
              <a:rPr sz="2000" b="1" spc="-50" dirty="0">
                <a:solidFill>
                  <a:srgbClr val="FFFFFF"/>
                </a:solidFill>
                <a:latin typeface="Tahoma"/>
                <a:cs typeface="Tahoma"/>
              </a:rPr>
              <a:t>CẦN</a:t>
            </a:r>
            <a:r>
              <a:rPr sz="2000" b="1" spc="-55" dirty="0">
                <a:solidFill>
                  <a:srgbClr val="FFFFFF"/>
                </a:solidFill>
                <a:latin typeface="Tahoma"/>
                <a:cs typeface="Tahoma"/>
              </a:rPr>
              <a:t> </a:t>
            </a:r>
            <a:r>
              <a:rPr sz="2000" b="1" spc="-25" dirty="0">
                <a:solidFill>
                  <a:srgbClr val="FFFFFF"/>
                </a:solidFill>
                <a:latin typeface="Tahoma"/>
                <a:cs typeface="Tahoma"/>
              </a:rPr>
              <a:t>THƠ</a:t>
            </a:r>
            <a:endParaRPr sz="2000">
              <a:latin typeface="Tahoma"/>
              <a:cs typeface="Tahoma"/>
            </a:endParaRPr>
          </a:p>
          <a:p>
            <a:pPr marL="1270" algn="ctr">
              <a:lnSpc>
                <a:spcPct val="100000"/>
              </a:lnSpc>
            </a:pPr>
            <a:r>
              <a:rPr sz="2000" b="1" spc="-90" dirty="0">
                <a:solidFill>
                  <a:srgbClr val="FFFFFF"/>
                </a:solidFill>
                <a:latin typeface="Tahoma"/>
                <a:cs typeface="Tahoma"/>
              </a:rPr>
              <a:t>TRƯỜNG</a:t>
            </a:r>
            <a:r>
              <a:rPr sz="2000" b="1" spc="-55" dirty="0">
                <a:solidFill>
                  <a:srgbClr val="FFFFFF"/>
                </a:solidFill>
                <a:latin typeface="Tahoma"/>
                <a:cs typeface="Tahoma"/>
              </a:rPr>
              <a:t> </a:t>
            </a:r>
            <a:r>
              <a:rPr sz="2000" b="1" spc="-130" dirty="0">
                <a:solidFill>
                  <a:srgbClr val="FFFFFF"/>
                </a:solidFill>
                <a:latin typeface="Tahoma"/>
                <a:cs typeface="Tahoma"/>
              </a:rPr>
              <a:t>CÔNG</a:t>
            </a:r>
            <a:r>
              <a:rPr sz="2000" b="1" spc="-50" dirty="0">
                <a:solidFill>
                  <a:srgbClr val="FFFFFF"/>
                </a:solidFill>
                <a:latin typeface="Tahoma"/>
                <a:cs typeface="Tahoma"/>
              </a:rPr>
              <a:t> </a:t>
            </a:r>
            <a:r>
              <a:rPr sz="2000" b="1" spc="-120" dirty="0">
                <a:solidFill>
                  <a:srgbClr val="FFFFFF"/>
                </a:solidFill>
                <a:latin typeface="Tahoma"/>
                <a:cs typeface="Tahoma"/>
              </a:rPr>
              <a:t>NGHỆ</a:t>
            </a:r>
            <a:r>
              <a:rPr sz="2000" b="1" spc="-55" dirty="0">
                <a:solidFill>
                  <a:srgbClr val="FFFFFF"/>
                </a:solidFill>
                <a:latin typeface="Tahoma"/>
                <a:cs typeface="Tahoma"/>
              </a:rPr>
              <a:t> </a:t>
            </a:r>
            <a:r>
              <a:rPr sz="2000" b="1" spc="-125" dirty="0">
                <a:solidFill>
                  <a:srgbClr val="FFFFFF"/>
                </a:solidFill>
                <a:latin typeface="Tahoma"/>
                <a:cs typeface="Tahoma"/>
              </a:rPr>
              <a:t>THÔNG</a:t>
            </a:r>
            <a:r>
              <a:rPr sz="2000" b="1" spc="-50" dirty="0">
                <a:solidFill>
                  <a:srgbClr val="FFFFFF"/>
                </a:solidFill>
                <a:latin typeface="Tahoma"/>
                <a:cs typeface="Tahoma"/>
              </a:rPr>
              <a:t> </a:t>
            </a:r>
            <a:r>
              <a:rPr sz="2000" b="1" spc="-155" dirty="0">
                <a:solidFill>
                  <a:srgbClr val="FFFFFF"/>
                </a:solidFill>
                <a:latin typeface="Tahoma"/>
                <a:cs typeface="Tahoma"/>
              </a:rPr>
              <a:t>TIN</a:t>
            </a:r>
            <a:r>
              <a:rPr sz="2000" b="1" spc="-50" dirty="0">
                <a:solidFill>
                  <a:srgbClr val="FFFFFF"/>
                </a:solidFill>
                <a:latin typeface="Tahoma"/>
                <a:cs typeface="Tahoma"/>
              </a:rPr>
              <a:t> </a:t>
            </a:r>
            <a:r>
              <a:rPr sz="2000" b="1" spc="-100" dirty="0">
                <a:solidFill>
                  <a:srgbClr val="FFFFFF"/>
                </a:solidFill>
                <a:latin typeface="Tahoma"/>
                <a:cs typeface="Tahoma"/>
              </a:rPr>
              <a:t>VÀ</a:t>
            </a:r>
            <a:r>
              <a:rPr sz="2000" b="1" spc="-55" dirty="0">
                <a:solidFill>
                  <a:srgbClr val="FFFFFF"/>
                </a:solidFill>
                <a:latin typeface="Tahoma"/>
                <a:cs typeface="Tahoma"/>
              </a:rPr>
              <a:t> </a:t>
            </a:r>
            <a:r>
              <a:rPr sz="2000" b="1" spc="-20" dirty="0">
                <a:solidFill>
                  <a:srgbClr val="FFFFFF"/>
                </a:solidFill>
                <a:latin typeface="Tahoma"/>
                <a:cs typeface="Tahoma"/>
              </a:rPr>
              <a:t>TRUYỀN</a:t>
            </a:r>
            <a:r>
              <a:rPr sz="2000" b="1" spc="-50" dirty="0">
                <a:solidFill>
                  <a:srgbClr val="FFFFFF"/>
                </a:solidFill>
                <a:latin typeface="Tahoma"/>
                <a:cs typeface="Tahoma"/>
              </a:rPr>
              <a:t> </a:t>
            </a:r>
            <a:r>
              <a:rPr sz="2000" b="1" spc="-10" dirty="0">
                <a:solidFill>
                  <a:srgbClr val="FFFFFF"/>
                </a:solidFill>
                <a:latin typeface="Tahoma"/>
                <a:cs typeface="Tahoma"/>
              </a:rPr>
              <a:t>THÔNG</a:t>
            </a:r>
            <a:endParaRPr sz="2000">
              <a:latin typeface="Tahoma"/>
              <a:cs typeface="Tahoma"/>
            </a:endParaRPr>
          </a:p>
          <a:p>
            <a:pPr algn="ctr">
              <a:lnSpc>
                <a:spcPct val="100000"/>
              </a:lnSpc>
              <a:spcBef>
                <a:spcPts val="409"/>
              </a:spcBef>
            </a:pPr>
            <a:r>
              <a:rPr sz="3600" b="1" spc="-245" dirty="0">
                <a:solidFill>
                  <a:srgbClr val="FFFFFF"/>
                </a:solidFill>
                <a:latin typeface="Tahoma"/>
                <a:cs typeface="Tahoma"/>
              </a:rPr>
              <a:t>Báo</a:t>
            </a:r>
            <a:r>
              <a:rPr sz="3600" b="1" spc="-110" dirty="0">
                <a:solidFill>
                  <a:srgbClr val="FFFFFF"/>
                </a:solidFill>
                <a:latin typeface="Tahoma"/>
                <a:cs typeface="Tahoma"/>
              </a:rPr>
              <a:t> </a:t>
            </a:r>
            <a:r>
              <a:rPr sz="3600" b="1" spc="-240" dirty="0">
                <a:solidFill>
                  <a:srgbClr val="FFFFFF"/>
                </a:solidFill>
                <a:latin typeface="Tahoma"/>
                <a:cs typeface="Tahoma"/>
              </a:rPr>
              <a:t>cáo</a:t>
            </a:r>
            <a:r>
              <a:rPr sz="3600" b="1" spc="-110" dirty="0">
                <a:solidFill>
                  <a:srgbClr val="FFFFFF"/>
                </a:solidFill>
                <a:latin typeface="Tahoma"/>
                <a:cs typeface="Tahoma"/>
              </a:rPr>
              <a:t> </a:t>
            </a:r>
            <a:r>
              <a:rPr sz="3600" b="1" spc="-405" dirty="0">
                <a:solidFill>
                  <a:srgbClr val="FFFFFF"/>
                </a:solidFill>
                <a:latin typeface="Tahoma"/>
                <a:cs typeface="Tahoma"/>
              </a:rPr>
              <a:t>nhóm</a:t>
            </a:r>
            <a:endParaRPr sz="3600">
              <a:latin typeface="Tahoma"/>
              <a:cs typeface="Tahoma"/>
            </a:endParaRPr>
          </a:p>
          <a:p>
            <a:pPr algn="ctr">
              <a:spcBef>
                <a:spcPts val="75"/>
              </a:spcBef>
            </a:pPr>
            <a:r>
              <a:rPr sz="2750" b="1" dirty="0">
                <a:solidFill>
                  <a:srgbClr val="FFFFFF"/>
                </a:solidFill>
                <a:latin typeface="Tahoma"/>
                <a:cs typeface="Tahoma"/>
              </a:rPr>
              <a:t>CT490_An</a:t>
            </a:r>
            <a:r>
              <a:rPr sz="2750" b="1" spc="-30" dirty="0">
                <a:solidFill>
                  <a:srgbClr val="FFFFFF"/>
                </a:solidFill>
                <a:latin typeface="Tahoma"/>
                <a:cs typeface="Tahoma"/>
              </a:rPr>
              <a:t> </a:t>
            </a:r>
            <a:r>
              <a:rPr sz="2750" b="1" spc="-170" dirty="0">
                <a:solidFill>
                  <a:srgbClr val="FFFFFF"/>
                </a:solidFill>
                <a:latin typeface="Tahoma"/>
                <a:cs typeface="Tahoma"/>
              </a:rPr>
              <a:t>Ninh</a:t>
            </a:r>
            <a:r>
              <a:rPr sz="2750" b="1" spc="-10" dirty="0">
                <a:solidFill>
                  <a:srgbClr val="FFFFFF"/>
                </a:solidFill>
                <a:latin typeface="Tahoma"/>
                <a:cs typeface="Tahoma"/>
              </a:rPr>
              <a:t> </a:t>
            </a:r>
            <a:r>
              <a:rPr sz="2750" b="1" spc="-285" dirty="0">
                <a:solidFill>
                  <a:srgbClr val="FFFFFF"/>
                </a:solidFill>
                <a:latin typeface="Tahoma"/>
                <a:cs typeface="Tahoma"/>
              </a:rPr>
              <a:t>Web</a:t>
            </a:r>
            <a:endParaRPr sz="2750">
              <a:latin typeface="Tahoma"/>
              <a:cs typeface="Tahoma"/>
            </a:endParaRPr>
          </a:p>
          <a:p>
            <a:pPr algn="ctr"/>
            <a:r>
              <a:rPr lang="vi-VN" sz="4400" b="1" spc="-35">
                <a:solidFill>
                  <a:srgbClr val="FFFFFF"/>
                </a:solidFill>
                <a:latin typeface="Tahoma"/>
                <a:cs typeface="Tahoma"/>
              </a:rPr>
              <a:t>THIẾT KẾ KHÔNG AN TOÀN </a:t>
            </a:r>
          </a:p>
          <a:p>
            <a:pPr algn="ctr"/>
            <a:r>
              <a:rPr lang="vi-VN" sz="3600" b="1" spc="-35">
                <a:solidFill>
                  <a:srgbClr val="FFFFFF"/>
                </a:solidFill>
                <a:latin typeface="Tahoma"/>
                <a:cs typeface="Tahoma"/>
              </a:rPr>
              <a:t>(INSECURE DESIGN)</a:t>
            </a:r>
            <a:endParaRPr sz="3600">
              <a:latin typeface="Tahoma"/>
              <a:cs typeface="Tahoma"/>
            </a:endParaRPr>
          </a:p>
          <a:p>
            <a:pPr algn="ctr">
              <a:lnSpc>
                <a:spcPct val="100000"/>
              </a:lnSpc>
              <a:spcBef>
                <a:spcPts val="505"/>
              </a:spcBef>
            </a:pPr>
            <a:r>
              <a:rPr sz="2000" spc="-125" dirty="0">
                <a:solidFill>
                  <a:srgbClr val="FFFFFF"/>
                </a:solidFill>
                <a:latin typeface="Verdana"/>
                <a:cs typeface="Verdana"/>
              </a:rPr>
              <a:t>(Dựa</a:t>
            </a:r>
            <a:r>
              <a:rPr sz="2000" spc="-135" dirty="0">
                <a:solidFill>
                  <a:srgbClr val="FFFFFF"/>
                </a:solidFill>
                <a:latin typeface="Verdana"/>
                <a:cs typeface="Verdana"/>
              </a:rPr>
              <a:t> </a:t>
            </a:r>
            <a:r>
              <a:rPr sz="2000" spc="-35" dirty="0">
                <a:solidFill>
                  <a:srgbClr val="FFFFFF"/>
                </a:solidFill>
                <a:latin typeface="Verdana"/>
                <a:cs typeface="Verdana"/>
              </a:rPr>
              <a:t>theo</a:t>
            </a:r>
            <a:r>
              <a:rPr sz="2000" spc="-130" dirty="0">
                <a:solidFill>
                  <a:srgbClr val="FFFFFF"/>
                </a:solidFill>
                <a:latin typeface="Verdana"/>
                <a:cs typeface="Verdana"/>
              </a:rPr>
              <a:t> </a:t>
            </a:r>
            <a:r>
              <a:rPr sz="2000" spc="-65">
                <a:solidFill>
                  <a:srgbClr val="FFFFFF"/>
                </a:solidFill>
                <a:latin typeface="Verdana"/>
                <a:cs typeface="Verdana"/>
              </a:rPr>
              <a:t>mục</a:t>
            </a:r>
            <a:r>
              <a:rPr sz="2000" spc="-130">
                <a:solidFill>
                  <a:srgbClr val="FFFFFF"/>
                </a:solidFill>
                <a:latin typeface="Verdana"/>
                <a:cs typeface="Verdana"/>
              </a:rPr>
              <a:t> </a:t>
            </a:r>
            <a:r>
              <a:rPr lang="vi-VN" sz="2000" spc="-75">
                <a:solidFill>
                  <a:srgbClr val="FFFFFF"/>
                </a:solidFill>
                <a:latin typeface="Verdana"/>
                <a:cs typeface="Verdana"/>
              </a:rPr>
              <a:t>A04</a:t>
            </a:r>
            <a:r>
              <a:rPr lang="vi-VN" sz="2000" spc="-130">
                <a:solidFill>
                  <a:srgbClr val="FFFFFF"/>
                </a:solidFill>
                <a:latin typeface="Verdana"/>
                <a:cs typeface="Verdana"/>
              </a:rPr>
              <a:t> </a:t>
            </a:r>
            <a:r>
              <a:rPr lang="vi-VN" sz="2000" spc="-55">
                <a:solidFill>
                  <a:srgbClr val="FFFFFF"/>
                </a:solidFill>
                <a:latin typeface="Verdana"/>
                <a:cs typeface="Verdana"/>
              </a:rPr>
              <a:t>báo cáo </a:t>
            </a:r>
            <a:r>
              <a:rPr sz="2000" spc="-125">
                <a:solidFill>
                  <a:srgbClr val="FFFFFF"/>
                </a:solidFill>
                <a:latin typeface="Verdana"/>
                <a:cs typeface="Verdana"/>
              </a:rPr>
              <a:t>Top</a:t>
            </a:r>
            <a:r>
              <a:rPr lang="vi-VN" sz="2000" spc="-125">
                <a:solidFill>
                  <a:srgbClr val="FFFFFF"/>
                </a:solidFill>
                <a:latin typeface="Verdana"/>
                <a:cs typeface="Verdana"/>
              </a:rPr>
              <a:t> </a:t>
            </a:r>
            <a:r>
              <a:rPr sz="2000" spc="-125">
                <a:solidFill>
                  <a:srgbClr val="FFFFFF"/>
                </a:solidFill>
                <a:latin typeface="Verdana"/>
                <a:cs typeface="Verdana"/>
              </a:rPr>
              <a:t>10</a:t>
            </a:r>
            <a:r>
              <a:rPr sz="2000" spc="-130">
                <a:solidFill>
                  <a:srgbClr val="FFFFFF"/>
                </a:solidFill>
                <a:latin typeface="Verdana"/>
                <a:cs typeface="Verdana"/>
              </a:rPr>
              <a:t> </a:t>
            </a:r>
            <a:r>
              <a:rPr sz="2000" spc="-30" dirty="0">
                <a:solidFill>
                  <a:srgbClr val="FFFFFF"/>
                </a:solidFill>
                <a:latin typeface="Verdana"/>
                <a:cs typeface="Verdana"/>
              </a:rPr>
              <a:t>OWASP</a:t>
            </a:r>
            <a:r>
              <a:rPr sz="2000" spc="-130" dirty="0">
                <a:solidFill>
                  <a:srgbClr val="FFFFFF"/>
                </a:solidFill>
                <a:latin typeface="Verdana"/>
                <a:cs typeface="Verdana"/>
              </a:rPr>
              <a:t> </a:t>
            </a:r>
            <a:r>
              <a:rPr sz="2000" spc="-10" dirty="0">
                <a:solidFill>
                  <a:srgbClr val="FFFFFF"/>
                </a:solidFill>
                <a:latin typeface="Verdana"/>
                <a:cs typeface="Verdana"/>
              </a:rPr>
              <a:t>2021)</a:t>
            </a:r>
            <a:endParaRPr sz="2000">
              <a:latin typeface="Verdana"/>
              <a:cs typeface="Verdana"/>
            </a:endParaRPr>
          </a:p>
          <a:p>
            <a:pPr algn="ctr">
              <a:lnSpc>
                <a:spcPct val="100000"/>
              </a:lnSpc>
            </a:pPr>
            <a:endParaRPr lang="vi-VN" sz="2000">
              <a:latin typeface="Verdana"/>
              <a:cs typeface="Tahoma"/>
            </a:endParaRPr>
          </a:p>
          <a:p>
            <a:pPr algn="ctr">
              <a:lnSpc>
                <a:spcPct val="100000"/>
              </a:lnSpc>
            </a:pPr>
            <a:r>
              <a:rPr sz="2200" b="1" spc="-135">
                <a:solidFill>
                  <a:srgbClr val="FFFFFF"/>
                </a:solidFill>
                <a:latin typeface="Tahoma"/>
                <a:cs typeface="Tahoma"/>
              </a:rPr>
              <a:t>Giảng</a:t>
            </a:r>
            <a:r>
              <a:rPr sz="2200" b="1" spc="-50">
                <a:solidFill>
                  <a:srgbClr val="FFFFFF"/>
                </a:solidFill>
                <a:latin typeface="Tahoma"/>
                <a:cs typeface="Tahoma"/>
              </a:rPr>
              <a:t> </a:t>
            </a:r>
            <a:r>
              <a:rPr sz="2200" b="1" spc="-120" dirty="0">
                <a:solidFill>
                  <a:srgbClr val="FFFFFF"/>
                </a:solidFill>
                <a:latin typeface="Tahoma"/>
                <a:cs typeface="Tahoma"/>
              </a:rPr>
              <a:t>viên</a:t>
            </a:r>
            <a:r>
              <a:rPr sz="2200" b="1" spc="-45" dirty="0">
                <a:solidFill>
                  <a:srgbClr val="FFFFFF"/>
                </a:solidFill>
                <a:latin typeface="Tahoma"/>
                <a:cs typeface="Tahoma"/>
              </a:rPr>
              <a:t> </a:t>
            </a:r>
            <a:r>
              <a:rPr sz="2200" b="1" spc="-165" dirty="0">
                <a:solidFill>
                  <a:srgbClr val="FFFFFF"/>
                </a:solidFill>
                <a:latin typeface="Tahoma"/>
                <a:cs typeface="Tahoma"/>
              </a:rPr>
              <a:t>hướng</a:t>
            </a:r>
            <a:r>
              <a:rPr sz="2200" b="1" spc="-50" dirty="0">
                <a:solidFill>
                  <a:srgbClr val="FFFFFF"/>
                </a:solidFill>
                <a:latin typeface="Tahoma"/>
                <a:cs typeface="Tahoma"/>
              </a:rPr>
              <a:t> </a:t>
            </a:r>
            <a:r>
              <a:rPr sz="2200" b="1" spc="-20" dirty="0">
                <a:solidFill>
                  <a:srgbClr val="FFFFFF"/>
                </a:solidFill>
                <a:latin typeface="Tahoma"/>
                <a:cs typeface="Tahoma"/>
              </a:rPr>
              <a:t>dẫn:</a:t>
            </a:r>
            <a:endParaRPr sz="2200">
              <a:latin typeface="Tahoma"/>
              <a:cs typeface="Tahoma"/>
            </a:endParaRPr>
          </a:p>
          <a:p>
            <a:pPr algn="ctr">
              <a:lnSpc>
                <a:spcPct val="100000"/>
              </a:lnSpc>
            </a:pPr>
            <a:r>
              <a:rPr sz="2200" b="1" i="1" spc="-20" dirty="0">
                <a:solidFill>
                  <a:srgbClr val="FFFFFF"/>
                </a:solidFill>
                <a:latin typeface="Arial"/>
                <a:cs typeface="Arial"/>
              </a:rPr>
              <a:t>Tiến</a:t>
            </a:r>
            <a:r>
              <a:rPr sz="2200" b="1" i="1" spc="-65" dirty="0">
                <a:solidFill>
                  <a:srgbClr val="FFFFFF"/>
                </a:solidFill>
                <a:latin typeface="Arial"/>
                <a:cs typeface="Arial"/>
              </a:rPr>
              <a:t> </a:t>
            </a:r>
            <a:r>
              <a:rPr sz="2200" b="1" i="1" spc="-85" dirty="0">
                <a:solidFill>
                  <a:srgbClr val="FFFFFF"/>
                </a:solidFill>
                <a:latin typeface="Arial"/>
                <a:cs typeface="Arial"/>
              </a:rPr>
              <a:t>sĩ</a:t>
            </a:r>
            <a:r>
              <a:rPr sz="2200" b="1" i="1" spc="-50" dirty="0">
                <a:solidFill>
                  <a:srgbClr val="FFFFFF"/>
                </a:solidFill>
                <a:latin typeface="Arial"/>
                <a:cs typeface="Arial"/>
              </a:rPr>
              <a:t> </a:t>
            </a:r>
            <a:r>
              <a:rPr sz="2200" b="1" spc="-135" dirty="0">
                <a:solidFill>
                  <a:srgbClr val="FFFFFF"/>
                </a:solidFill>
                <a:latin typeface="Tahoma"/>
                <a:cs typeface="Tahoma"/>
              </a:rPr>
              <a:t>Phan</a:t>
            </a:r>
            <a:r>
              <a:rPr sz="2200" b="1" spc="-80" dirty="0">
                <a:solidFill>
                  <a:srgbClr val="FFFFFF"/>
                </a:solidFill>
                <a:latin typeface="Tahoma"/>
                <a:cs typeface="Tahoma"/>
              </a:rPr>
              <a:t> </a:t>
            </a:r>
            <a:r>
              <a:rPr sz="2200" b="1" spc="-145" dirty="0">
                <a:solidFill>
                  <a:srgbClr val="FFFFFF"/>
                </a:solidFill>
                <a:latin typeface="Tahoma"/>
                <a:cs typeface="Tahoma"/>
              </a:rPr>
              <a:t>Thượng</a:t>
            </a:r>
            <a:r>
              <a:rPr sz="2200" b="1" spc="-80" dirty="0">
                <a:solidFill>
                  <a:srgbClr val="FFFFFF"/>
                </a:solidFill>
                <a:latin typeface="Tahoma"/>
                <a:cs typeface="Tahoma"/>
              </a:rPr>
              <a:t> </a:t>
            </a:r>
            <a:r>
              <a:rPr sz="2200" b="1" spc="-20" dirty="0">
                <a:solidFill>
                  <a:srgbClr val="FFFFFF"/>
                </a:solidFill>
                <a:latin typeface="Tahoma"/>
                <a:cs typeface="Tahoma"/>
              </a:rPr>
              <a:t>Cang</a:t>
            </a:r>
            <a:endParaRPr sz="2200">
              <a:latin typeface="Tahoma"/>
              <a:cs typeface="Tahoma"/>
            </a:endParaRPr>
          </a:p>
        </p:txBody>
      </p:sp>
      <p:sp>
        <p:nvSpPr>
          <p:cNvPr id="9" name="object 9"/>
          <p:cNvSpPr txBox="1"/>
          <p:nvPr/>
        </p:nvSpPr>
        <p:spPr>
          <a:xfrm>
            <a:off x="366857" y="6532600"/>
            <a:ext cx="50165" cy="198120"/>
          </a:xfrm>
          <a:prstGeom prst="rect">
            <a:avLst/>
          </a:prstGeom>
        </p:spPr>
        <p:txBody>
          <a:bodyPr vert="horz" wrap="square" lIns="0" tIns="6985" rIns="0" bIns="0" rtlCol="0">
            <a:spAutoFit/>
          </a:bodyPr>
          <a:lstStyle/>
          <a:p>
            <a:pPr>
              <a:lnSpc>
                <a:spcPct val="100000"/>
              </a:lnSpc>
              <a:spcBef>
                <a:spcPts val="55"/>
              </a:spcBef>
            </a:pPr>
            <a:r>
              <a:rPr sz="1200" spc="-425" dirty="0">
                <a:solidFill>
                  <a:srgbClr val="FFFFFF"/>
                </a:solidFill>
                <a:latin typeface="Verdana"/>
                <a:cs typeface="Verdana"/>
              </a:rPr>
              <a:t>1</a:t>
            </a:r>
            <a:endParaRPr sz="1200">
              <a:latin typeface="Verdana"/>
              <a:cs typeface="Verdana"/>
            </a:endParaRPr>
          </a:p>
        </p:txBody>
      </p:sp>
      <p:sp>
        <p:nvSpPr>
          <p:cNvPr id="10" name="object 10"/>
          <p:cNvSpPr txBox="1"/>
          <p:nvPr/>
        </p:nvSpPr>
        <p:spPr>
          <a:xfrm>
            <a:off x="4021214" y="6145739"/>
            <a:ext cx="5669915" cy="332783"/>
          </a:xfrm>
          <a:prstGeom prst="rect">
            <a:avLst/>
          </a:prstGeom>
        </p:spPr>
        <p:txBody>
          <a:bodyPr vert="horz" wrap="square" lIns="0" tIns="24765" rIns="0" bIns="0" rtlCol="0">
            <a:spAutoFit/>
          </a:bodyPr>
          <a:lstStyle/>
          <a:p>
            <a:pPr marL="12700">
              <a:lnSpc>
                <a:spcPct val="100000"/>
              </a:lnSpc>
              <a:spcBef>
                <a:spcPts val="195"/>
              </a:spcBef>
            </a:pPr>
            <a:r>
              <a:rPr sz="2000" b="1" i="1" spc="-95">
                <a:solidFill>
                  <a:srgbClr val="FFFFFF"/>
                </a:solidFill>
                <a:latin typeface="Arial"/>
                <a:cs typeface="Arial"/>
              </a:rPr>
              <a:t>Cần</a:t>
            </a:r>
            <a:r>
              <a:rPr sz="2000" b="1" i="1" spc="-45">
                <a:solidFill>
                  <a:srgbClr val="FFFFFF"/>
                </a:solidFill>
                <a:latin typeface="Arial"/>
                <a:cs typeface="Arial"/>
              </a:rPr>
              <a:t> </a:t>
            </a:r>
            <a:r>
              <a:rPr sz="2000" b="1" i="1" spc="-75" dirty="0">
                <a:solidFill>
                  <a:srgbClr val="FFFFFF"/>
                </a:solidFill>
                <a:latin typeface="Arial"/>
                <a:cs typeface="Arial"/>
              </a:rPr>
              <a:t>Thơ,</a:t>
            </a:r>
            <a:r>
              <a:rPr sz="2000" b="1" i="1" spc="-45" dirty="0">
                <a:solidFill>
                  <a:srgbClr val="FFFFFF"/>
                </a:solidFill>
                <a:latin typeface="Arial"/>
                <a:cs typeface="Arial"/>
              </a:rPr>
              <a:t> </a:t>
            </a:r>
            <a:r>
              <a:rPr sz="2000" b="1" i="1" spc="-85">
                <a:solidFill>
                  <a:srgbClr val="FFFFFF"/>
                </a:solidFill>
                <a:latin typeface="Arial"/>
                <a:cs typeface="Arial"/>
              </a:rPr>
              <a:t>ngày</a:t>
            </a:r>
            <a:r>
              <a:rPr sz="2000" b="1" i="1" spc="-45">
                <a:solidFill>
                  <a:srgbClr val="FFFFFF"/>
                </a:solidFill>
                <a:latin typeface="Arial"/>
                <a:cs typeface="Arial"/>
              </a:rPr>
              <a:t> </a:t>
            </a:r>
            <a:r>
              <a:rPr lang="vi-VN" sz="2000" b="1" i="1" spc="-90">
                <a:solidFill>
                  <a:srgbClr val="FFFFFF"/>
                </a:solidFill>
                <a:latin typeface="Arial"/>
                <a:cs typeface="Arial"/>
              </a:rPr>
              <a:t>8 </a:t>
            </a:r>
            <a:r>
              <a:rPr sz="2000" b="1" i="1" spc="-10">
                <a:solidFill>
                  <a:srgbClr val="FFFFFF"/>
                </a:solidFill>
                <a:latin typeface="Arial"/>
                <a:cs typeface="Arial"/>
              </a:rPr>
              <a:t>tháng</a:t>
            </a:r>
            <a:r>
              <a:rPr lang="vi-VN" sz="2000" b="1" i="1" spc="-45">
                <a:solidFill>
                  <a:srgbClr val="FFFFFF"/>
                </a:solidFill>
                <a:latin typeface="Arial"/>
                <a:cs typeface="Arial"/>
              </a:rPr>
              <a:t> 11 năm 2025</a:t>
            </a:r>
            <a:endParaRPr sz="20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t>ĐẠI</a:t>
            </a:r>
            <a:r>
              <a:rPr spc="-35" dirty="0"/>
              <a:t> </a:t>
            </a:r>
            <a:r>
              <a:rPr spc="-90" dirty="0"/>
              <a:t>HỌC</a:t>
            </a:r>
            <a:r>
              <a:rPr spc="-35" dirty="0"/>
              <a:t> </a:t>
            </a:r>
            <a:r>
              <a:rPr spc="-40" dirty="0"/>
              <a:t>CẦN</a:t>
            </a:r>
            <a:r>
              <a:rPr spc="-30" dirty="0"/>
              <a:t> </a:t>
            </a:r>
            <a:r>
              <a:rPr spc="-25" dirty="0"/>
              <a:t>THƠ</a:t>
            </a:r>
          </a:p>
          <a:p>
            <a:pPr marL="12700">
              <a:lnSpc>
                <a:spcPts val="875"/>
              </a:lnSpc>
            </a:pPr>
            <a:r>
              <a:rPr sz="800" b="0" spc="-10" dirty="0">
                <a:latin typeface="Verdana"/>
                <a:cs typeface="Verdana"/>
              </a:rPr>
              <a:t>Cộng</a:t>
            </a:r>
            <a:r>
              <a:rPr sz="800" b="0" spc="-50" dirty="0">
                <a:latin typeface="Verdana"/>
                <a:cs typeface="Verdana"/>
              </a:rPr>
              <a:t> </a:t>
            </a:r>
            <a:r>
              <a:rPr sz="800" b="0" spc="-10" dirty="0">
                <a:latin typeface="Verdana"/>
                <a:cs typeface="Verdana"/>
              </a:rPr>
              <a:t>đồng</a:t>
            </a:r>
            <a:r>
              <a:rPr sz="800" b="0" spc="-45" dirty="0">
                <a:latin typeface="Verdana"/>
                <a:cs typeface="Verdana"/>
              </a:rPr>
              <a:t> </a:t>
            </a:r>
            <a:r>
              <a:rPr sz="800" b="0" spc="-110">
                <a:latin typeface="Verdana"/>
                <a:cs typeface="Verdana"/>
              </a:rPr>
              <a:t>–</a:t>
            </a:r>
            <a:r>
              <a:rPr sz="800" b="0" spc="-50">
                <a:latin typeface="Verdana"/>
                <a:cs typeface="Verdana"/>
              </a:rPr>
              <a:t> T</a:t>
            </a:r>
            <a:r>
              <a:rPr lang="vi-VN" sz="800" b="0" spc="-50">
                <a:latin typeface="Verdana"/>
                <a:cs typeface="Verdana"/>
              </a:rPr>
              <a:t>oàn</a:t>
            </a:r>
            <a:r>
              <a:rPr sz="800" b="0" spc="-45">
                <a:latin typeface="Verdana"/>
                <a:cs typeface="Verdana"/>
              </a:rPr>
              <a:t> </a:t>
            </a:r>
            <a:r>
              <a:rPr sz="800" b="0" spc="-20" dirty="0">
                <a:latin typeface="Verdana"/>
                <a:cs typeface="Verdana"/>
              </a:rPr>
              <a:t>diện</a:t>
            </a:r>
            <a:r>
              <a:rPr sz="800" b="0" spc="-50" dirty="0">
                <a:latin typeface="Verdana"/>
                <a:cs typeface="Verdana"/>
              </a:rPr>
              <a:t> </a:t>
            </a:r>
            <a:r>
              <a:rPr sz="800" b="0" spc="-110" dirty="0">
                <a:latin typeface="Verdana"/>
                <a:cs typeface="Verdana"/>
              </a:rPr>
              <a:t>–</a:t>
            </a:r>
            <a:r>
              <a:rPr sz="800" b="0" spc="-45" dirty="0">
                <a:latin typeface="Verdana"/>
                <a:cs typeface="Verdana"/>
              </a:rPr>
              <a:t> </a:t>
            </a:r>
            <a:r>
              <a:rPr sz="800" b="0" spc="-25" dirty="0">
                <a:latin typeface="Verdana"/>
                <a:cs typeface="Verdana"/>
              </a:rPr>
              <a:t>Ưu</a:t>
            </a:r>
            <a:r>
              <a:rPr sz="800" b="0" spc="-50" dirty="0">
                <a:latin typeface="Verdana"/>
                <a:cs typeface="Verdana"/>
              </a:rPr>
              <a:t> </a:t>
            </a:r>
            <a:r>
              <a:rPr sz="800" b="0" spc="-20" dirty="0">
                <a:latin typeface="Verdana"/>
                <a:cs typeface="Verdana"/>
              </a:rPr>
              <a:t>việt</a:t>
            </a:r>
            <a:endParaRPr sz="800">
              <a:latin typeface="Verdana"/>
              <a:cs typeface="Verdana"/>
            </a:endParaRPr>
          </a:p>
        </p:txBody>
      </p:sp>
      <p:sp>
        <p:nvSpPr>
          <p:cNvPr id="12" name="object 12"/>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13" name="object 13"/>
          <p:cNvSpPr txBox="1"/>
          <p:nvPr/>
        </p:nvSpPr>
        <p:spPr>
          <a:xfrm>
            <a:off x="10602605"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FFFFFF"/>
                </a:solidFill>
                <a:latin typeface="Tahoma"/>
                <a:cs typeface="Tahoma"/>
                <a:hlinkClick r:id="rId5"/>
              </a:rPr>
              <a:t>www.ctu.edu.vn</a:t>
            </a:r>
            <a:endParaRPr sz="140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10</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sz="2400" b="1" spc="-425">
                <a:solidFill>
                  <a:srgbClr val="1F5BAA"/>
                </a:solidFill>
                <a:latin typeface="Tahoma"/>
                <a:cs typeface="Tahoma"/>
              </a:rPr>
              <a:t>1</a:t>
            </a:r>
            <a:r>
              <a:rPr lang="vi-VN" sz="2400" b="1" spc="-425">
                <a:solidFill>
                  <a:srgbClr val="1F5BAA"/>
                </a:solidFill>
                <a:latin typeface="Tahoma"/>
                <a:cs typeface="Tahoma"/>
              </a:rPr>
              <a:t> </a:t>
            </a:r>
            <a:r>
              <a:rPr sz="2400" b="1" spc="-425">
                <a:solidFill>
                  <a:srgbClr val="1F5BAA"/>
                </a:solidFill>
                <a:latin typeface="Tahoma"/>
                <a:cs typeface="Tahoma"/>
              </a:rPr>
              <a:t>.</a:t>
            </a:r>
            <a:r>
              <a:rPr sz="2400" b="1" spc="-60">
                <a:solidFill>
                  <a:srgbClr val="1F5BAA"/>
                </a:solidFill>
                <a:latin typeface="Tahoma"/>
                <a:cs typeface="Tahoma"/>
              </a:rPr>
              <a:t>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Thiếu giới hạn tần suất truy cập (rate limiting)</a:t>
            </a:r>
            <a:endParaRPr sz="24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C69E3F4-46B5-452F-BA75-42A912FAAF51}"/>
              </a:ext>
            </a:extLst>
          </p:cNvPr>
          <p:cNvSpPr txBox="1"/>
          <p:nvPr/>
        </p:nvSpPr>
        <p:spPr>
          <a:xfrm>
            <a:off x="890708" y="2182583"/>
            <a:ext cx="3561997" cy="3693319"/>
          </a:xfrm>
          <a:prstGeom prst="rect">
            <a:avLst/>
          </a:prstGeom>
          <a:noFill/>
        </p:spPr>
        <p:txBody>
          <a:bodyPr wrap="square" rtlCol="0">
            <a:spAutoFit/>
          </a:bodyPr>
          <a:lstStyle/>
          <a:p>
            <a:pPr algn="l"/>
            <a:r>
              <a:rPr lang="vi-VN" sz="2600" b="1">
                <a:latin typeface="K2D"/>
              </a:rPr>
              <a:t>Cách thức tấn công:</a:t>
            </a:r>
          </a:p>
          <a:p>
            <a:pPr marL="457200" indent="-457200" algn="l">
              <a:buFontTx/>
              <a:buChar char="-"/>
            </a:pPr>
            <a:r>
              <a:rPr lang="vi-VN" sz="2600">
                <a:solidFill>
                  <a:schemeClr val="tx1"/>
                </a:solidFill>
                <a:latin typeface="K2D"/>
                <a:cs typeface="Times New Roman" panose="02020603050405020304" pitchFamily="18" charset="0"/>
              </a:rPr>
              <a:t>Kẻ tấn công sử dụng script tự động thử hàng nghìn mật khẩu/OTP mỗi giây.</a:t>
            </a:r>
          </a:p>
          <a:p>
            <a:pPr marL="457200" indent="-457200" algn="l">
              <a:buFontTx/>
              <a:buChar char="-"/>
            </a:pPr>
            <a:endParaRPr lang="vi-VN" sz="2600">
              <a:solidFill>
                <a:schemeClr val="tx1"/>
              </a:solidFill>
              <a:latin typeface="K2D"/>
              <a:cs typeface="Times New Roman" panose="02020603050405020304" pitchFamily="18" charset="0"/>
            </a:endParaRPr>
          </a:p>
          <a:p>
            <a:pPr marL="457200" indent="-457200" algn="l">
              <a:buFontTx/>
              <a:buChar char="-"/>
            </a:pPr>
            <a:r>
              <a:rPr lang="vi-VN" sz="2600">
                <a:solidFill>
                  <a:schemeClr val="tx1"/>
                </a:solidFill>
                <a:latin typeface="K2D"/>
                <a:cs typeface="Times New Roman" panose="02020603050405020304" pitchFamily="18" charset="0"/>
              </a:rPr>
              <a:t>Gửi quá nhiều request vào API để làm nghẽn server.</a:t>
            </a:r>
            <a:endParaRPr lang="en-VN" sz="2600" dirty="0">
              <a:solidFill>
                <a:schemeClr val="tx1"/>
              </a:solidFill>
              <a:latin typeface="K2D"/>
              <a:cs typeface="Times New Roman" panose="02020603050405020304" pitchFamily="18" charset="0"/>
            </a:endParaRPr>
          </a:p>
        </p:txBody>
      </p:sp>
      <p:sp>
        <p:nvSpPr>
          <p:cNvPr id="14" name="TextBox 13">
            <a:extLst>
              <a:ext uri="{FF2B5EF4-FFF2-40B4-BE49-F238E27FC236}">
                <a16:creationId xmlns:a16="http://schemas.microsoft.com/office/drawing/2014/main" id="{A27A6F13-D712-4442-A34B-0C69EE2D13FA}"/>
              </a:ext>
            </a:extLst>
          </p:cNvPr>
          <p:cNvSpPr txBox="1"/>
          <p:nvPr/>
        </p:nvSpPr>
        <p:spPr>
          <a:xfrm>
            <a:off x="7010400" y="5338037"/>
            <a:ext cx="3561997" cy="492443"/>
          </a:xfrm>
          <a:prstGeom prst="rect">
            <a:avLst/>
          </a:prstGeom>
          <a:noFill/>
        </p:spPr>
        <p:txBody>
          <a:bodyPr wrap="square" rtlCol="0">
            <a:spAutoFit/>
          </a:bodyPr>
          <a:lstStyle/>
          <a:p>
            <a:pPr algn="l"/>
            <a:r>
              <a:rPr lang="vi-VN" sz="2600" b="1">
                <a:latin typeface="K2D"/>
              </a:rPr>
              <a:t>Tấn công DoS</a:t>
            </a:r>
            <a:endParaRPr lang="en-VN" sz="2600" dirty="0">
              <a:solidFill>
                <a:schemeClr val="tx1"/>
              </a:solidFill>
              <a:latin typeface="K2D"/>
              <a:cs typeface="Times New Roman" panose="02020603050405020304" pitchFamily="18" charset="0"/>
            </a:endParaRPr>
          </a:p>
        </p:txBody>
      </p:sp>
      <p:pic>
        <p:nvPicPr>
          <p:cNvPr id="10" name="Picture 9">
            <a:extLst>
              <a:ext uri="{FF2B5EF4-FFF2-40B4-BE49-F238E27FC236}">
                <a16:creationId xmlns:a16="http://schemas.microsoft.com/office/drawing/2014/main" id="{C6A9B4B2-7D97-4CB4-9C62-BEB939F012C0}"/>
              </a:ext>
            </a:extLst>
          </p:cNvPr>
          <p:cNvPicPr>
            <a:picLocks noChangeAspect="1"/>
          </p:cNvPicPr>
          <p:nvPr/>
        </p:nvPicPr>
        <p:blipFill rotWithShape="1">
          <a:blip r:embed="rId3"/>
          <a:srcRect t="13478"/>
          <a:stretch/>
        </p:blipFill>
        <p:spPr>
          <a:xfrm>
            <a:off x="4416555" y="2083415"/>
            <a:ext cx="6884737" cy="3301373"/>
          </a:xfrm>
          <a:prstGeom prst="rect">
            <a:avLst/>
          </a:prstGeom>
        </p:spPr>
      </p:pic>
    </p:spTree>
    <p:extLst>
      <p:ext uri="{BB962C8B-B14F-4D97-AF65-F5344CB8AC3E}">
        <p14:creationId xmlns:p14="http://schemas.microsoft.com/office/powerpoint/2010/main" val="3916682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11</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sz="2400" b="1" spc="-425">
                <a:solidFill>
                  <a:srgbClr val="1F5BAA"/>
                </a:solidFill>
                <a:latin typeface="Tahoma"/>
                <a:cs typeface="Tahoma"/>
              </a:rPr>
              <a:t>1</a:t>
            </a:r>
            <a:r>
              <a:rPr lang="vi-VN" sz="2400" b="1" spc="-425">
                <a:solidFill>
                  <a:srgbClr val="1F5BAA"/>
                </a:solidFill>
                <a:latin typeface="Tahoma"/>
                <a:cs typeface="Tahoma"/>
              </a:rPr>
              <a:t> </a:t>
            </a:r>
            <a:r>
              <a:rPr sz="2400" b="1" spc="-425">
                <a:solidFill>
                  <a:srgbClr val="1F5BAA"/>
                </a:solidFill>
                <a:latin typeface="Tahoma"/>
                <a:cs typeface="Tahoma"/>
              </a:rPr>
              <a:t>.</a:t>
            </a:r>
            <a:r>
              <a:rPr sz="2400" b="1" spc="-60">
                <a:solidFill>
                  <a:srgbClr val="1F5BAA"/>
                </a:solidFill>
                <a:latin typeface="Tahoma"/>
                <a:cs typeface="Tahoma"/>
              </a:rPr>
              <a:t>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Thiếu giới hạn tần suất truy cập (rate limiting)</a:t>
            </a:r>
            <a:endParaRPr sz="24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E5F21E53-1C33-46EA-8872-8E59607EB64F}"/>
              </a:ext>
            </a:extLst>
          </p:cNvPr>
          <p:cNvSpPr txBox="1"/>
          <p:nvPr/>
        </p:nvSpPr>
        <p:spPr>
          <a:xfrm>
            <a:off x="1045740" y="2707236"/>
            <a:ext cx="10100517" cy="3693319"/>
          </a:xfrm>
          <a:prstGeom prst="rect">
            <a:avLst/>
          </a:prstGeom>
          <a:noFill/>
        </p:spPr>
        <p:txBody>
          <a:bodyPr wrap="square" rtlCol="0">
            <a:spAutoFit/>
          </a:bodyPr>
          <a:lstStyle/>
          <a:p>
            <a:pPr marL="457200" indent="-457200">
              <a:buFontTx/>
              <a:buChar char="-"/>
            </a:pPr>
            <a:r>
              <a:rPr lang="vi-VN" sz="2600" b="1">
                <a:solidFill>
                  <a:schemeClr val="tx1"/>
                </a:solidFill>
                <a:latin typeface="K2D"/>
                <a:cs typeface="Times New Roman" panose="02020603050405020304" pitchFamily="18" charset="0"/>
              </a:rPr>
              <a:t>Áp dụng rate-limiting </a:t>
            </a:r>
            <a:r>
              <a:rPr lang="vi-VN" sz="2600">
                <a:solidFill>
                  <a:schemeClr val="tx1"/>
                </a:solidFill>
                <a:latin typeface="K2D"/>
                <a:cs typeface="Times New Roman" panose="02020603050405020304" pitchFamily="18" charset="0"/>
              </a:rPr>
              <a:t>theo IP hoặc theo người dùng, giới hạn số lần gửi yêu cầu trong một khoảng thời gian.</a:t>
            </a:r>
          </a:p>
          <a:p>
            <a:pPr marL="457200" indent="-457200">
              <a:buFontTx/>
              <a:buChar char="-"/>
            </a:pPr>
            <a:r>
              <a:rPr lang="vi-VN" sz="2600">
                <a:solidFill>
                  <a:schemeClr val="tx1"/>
                </a:solidFill>
                <a:latin typeface="K2D"/>
                <a:cs typeface="Times New Roman" panose="02020603050405020304" pitchFamily="18" charset="0"/>
              </a:rPr>
              <a:t>Thiết lập </a:t>
            </a:r>
            <a:r>
              <a:rPr lang="vi-VN" sz="2600" b="1">
                <a:solidFill>
                  <a:schemeClr val="tx1"/>
                </a:solidFill>
                <a:latin typeface="K2D"/>
                <a:cs typeface="Times New Roman" panose="02020603050405020304" pitchFamily="18" charset="0"/>
              </a:rPr>
              <a:t>khóa tạm thời hoặc tăng delay </a:t>
            </a:r>
            <a:r>
              <a:rPr lang="vi-VN" sz="2600">
                <a:solidFill>
                  <a:schemeClr val="tx1"/>
                </a:solidFill>
                <a:latin typeface="K2D"/>
                <a:cs typeface="Times New Roman" panose="02020603050405020304" pitchFamily="18" charset="0"/>
              </a:rPr>
              <a:t>sau mỗi lần nhập sai nhiều lần.</a:t>
            </a:r>
          </a:p>
          <a:p>
            <a:pPr marL="457200" indent="-457200">
              <a:buFontTx/>
              <a:buChar char="-"/>
            </a:pPr>
            <a:r>
              <a:rPr lang="vi-VN" sz="2600" b="1">
                <a:solidFill>
                  <a:schemeClr val="tx1"/>
                </a:solidFill>
                <a:latin typeface="K2D"/>
                <a:cs typeface="Times New Roman" panose="02020603050405020304" pitchFamily="18" charset="0"/>
              </a:rPr>
              <a:t>Sử dụng Captcha </a:t>
            </a:r>
            <a:r>
              <a:rPr lang="vi-VN" sz="2600">
                <a:solidFill>
                  <a:schemeClr val="tx1"/>
                </a:solidFill>
                <a:latin typeface="K2D"/>
                <a:cs typeface="Times New Roman" panose="02020603050405020304" pitchFamily="18" charset="0"/>
              </a:rPr>
              <a:t>phân biệt người thật và bot khi có hành vi bất thường.</a:t>
            </a:r>
          </a:p>
          <a:p>
            <a:pPr marL="457200" indent="-457200">
              <a:buFontTx/>
              <a:buChar char="-"/>
            </a:pPr>
            <a:r>
              <a:rPr lang="vi-VN" sz="2600" b="1">
                <a:solidFill>
                  <a:schemeClr val="tx1"/>
                </a:solidFill>
                <a:latin typeface="K2D"/>
                <a:cs typeface="Times New Roman" panose="02020603050405020304" pitchFamily="18" charset="0"/>
              </a:rPr>
              <a:t>Ghi log và cảnh báo sớm </a:t>
            </a:r>
            <a:r>
              <a:rPr lang="vi-VN" sz="2600">
                <a:solidFill>
                  <a:schemeClr val="tx1"/>
                </a:solidFill>
                <a:latin typeface="K2D"/>
                <a:cs typeface="Times New Roman" panose="02020603050405020304" pitchFamily="18" charset="0"/>
              </a:rPr>
              <a:t>khi có dấu hiệu tấn công brute-force hoặc gửi nhiều request liên tục.</a:t>
            </a:r>
          </a:p>
          <a:p>
            <a:pPr marL="457200" indent="-457200">
              <a:buFontTx/>
              <a:buChar char="-"/>
            </a:pPr>
            <a:endParaRPr lang="en-VN" sz="2600" dirty="0">
              <a:solidFill>
                <a:schemeClr val="tx1"/>
              </a:solidFill>
              <a:latin typeface="K2D"/>
              <a:cs typeface="Times New Roman" panose="02020603050405020304" pitchFamily="18" charset="0"/>
            </a:endParaRPr>
          </a:p>
        </p:txBody>
      </p:sp>
      <p:sp>
        <p:nvSpPr>
          <p:cNvPr id="12" name="TextBox 11">
            <a:extLst>
              <a:ext uri="{FF2B5EF4-FFF2-40B4-BE49-F238E27FC236}">
                <a16:creationId xmlns:a16="http://schemas.microsoft.com/office/drawing/2014/main" id="{89BE7052-91F9-4D1E-8795-69586B1C25B0}"/>
              </a:ext>
            </a:extLst>
          </p:cNvPr>
          <p:cNvSpPr txBox="1"/>
          <p:nvPr/>
        </p:nvSpPr>
        <p:spPr>
          <a:xfrm>
            <a:off x="923255" y="2184016"/>
            <a:ext cx="6093994" cy="523220"/>
          </a:xfrm>
          <a:prstGeom prst="rect">
            <a:avLst/>
          </a:prstGeom>
          <a:noFill/>
        </p:spPr>
        <p:txBody>
          <a:bodyPr wrap="square">
            <a:spAutoFit/>
          </a:bodyPr>
          <a:lstStyle/>
          <a:p>
            <a:pPr algn="l"/>
            <a:r>
              <a:rPr lang="vi-VN" sz="2800" b="1">
                <a:latin typeface="K2D"/>
              </a:rPr>
              <a:t>Cách phòng ngừa:</a:t>
            </a:r>
          </a:p>
        </p:txBody>
      </p:sp>
    </p:spTree>
    <p:extLst>
      <p:ext uri="{BB962C8B-B14F-4D97-AF65-F5344CB8AC3E}">
        <p14:creationId xmlns:p14="http://schemas.microsoft.com/office/powerpoint/2010/main" val="1709917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12</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2  .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Thiết kế giám sát và phản ứng sự cố không an toàn</a:t>
            </a:r>
            <a:endParaRPr sz="24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419DB8EA-03AB-4C7D-8177-2E71A12F240A}"/>
              </a:ext>
            </a:extLst>
          </p:cNvPr>
          <p:cNvSpPr txBox="1"/>
          <p:nvPr/>
        </p:nvSpPr>
        <p:spPr>
          <a:xfrm>
            <a:off x="728895" y="2633024"/>
            <a:ext cx="5190642" cy="2308324"/>
          </a:xfrm>
          <a:prstGeom prst="rect">
            <a:avLst/>
          </a:prstGeom>
          <a:noFill/>
        </p:spPr>
        <p:txBody>
          <a:bodyPr wrap="square" rtlCol="0">
            <a:spAutoFit/>
          </a:bodyPr>
          <a:lstStyle/>
          <a:p>
            <a:pPr algn="l"/>
            <a:r>
              <a:rPr lang="vi-VN" sz="2400">
                <a:latin typeface="K2D"/>
              </a:rPr>
              <a:t>Hệ thống </a:t>
            </a:r>
            <a:r>
              <a:rPr lang="vi-VN" sz="2400" b="1">
                <a:latin typeface="K2D"/>
              </a:rPr>
              <a:t>thiếu log </a:t>
            </a:r>
            <a:r>
              <a:rPr lang="vi-VN" sz="2400">
                <a:latin typeface="K2D"/>
              </a:rPr>
              <a:t>đầy đủ, sai mức độ log, không tập trung/</a:t>
            </a:r>
            <a:r>
              <a:rPr lang="vi-VN" sz="2400" b="1">
                <a:latin typeface="K2D"/>
              </a:rPr>
              <a:t>không giám sát</a:t>
            </a:r>
            <a:r>
              <a:rPr lang="vi-VN" sz="2400">
                <a:latin typeface="K2D"/>
              </a:rPr>
              <a:t>, hoặc không có quy trình phản ứng sự cố </a:t>
            </a:r>
            <a:r>
              <a:rPr lang="vi-VN" sz="2400" i="1">
                <a:latin typeface="K2D"/>
              </a:rPr>
              <a:t>do</a:t>
            </a:r>
            <a:r>
              <a:rPr lang="vi-VN" sz="2400">
                <a:latin typeface="K2D"/>
              </a:rPr>
              <a:t> </a:t>
            </a:r>
            <a:r>
              <a:rPr lang="vi-VN" sz="2400" b="1">
                <a:latin typeface="K2D"/>
              </a:rPr>
              <a:t>chưa xác định mục tiêu log, không có hệ thống phân tích log </a:t>
            </a:r>
            <a:r>
              <a:rPr lang="vi-VN" sz="2400">
                <a:latin typeface="K2D"/>
              </a:rPr>
              <a:t>hoặc sợ log chứa thông tin nhạy cảm nên bị </a:t>
            </a:r>
            <a:r>
              <a:rPr lang="vi-VN" sz="2400" b="1">
                <a:latin typeface="K2D"/>
              </a:rPr>
              <a:t>bỏ qua</a:t>
            </a:r>
            <a:r>
              <a:rPr lang="vi-VN" sz="2400">
                <a:latin typeface="K2D"/>
              </a:rPr>
              <a:t>.</a:t>
            </a:r>
            <a:endParaRPr lang="en-VN" sz="2400" b="1" dirty="0">
              <a:solidFill>
                <a:schemeClr val="tx1"/>
              </a:solidFill>
              <a:latin typeface="K2D"/>
              <a:cs typeface="Times New Roman" panose="02020603050405020304" pitchFamily="18" charset="0"/>
            </a:endParaRPr>
          </a:p>
        </p:txBody>
      </p:sp>
      <p:pic>
        <p:nvPicPr>
          <p:cNvPr id="13" name="Picture 12">
            <a:extLst>
              <a:ext uri="{FF2B5EF4-FFF2-40B4-BE49-F238E27FC236}">
                <a16:creationId xmlns:a16="http://schemas.microsoft.com/office/drawing/2014/main" id="{D40B2721-3B40-49C9-BC86-1C1317B66C7B}"/>
              </a:ext>
            </a:extLst>
          </p:cNvPr>
          <p:cNvPicPr>
            <a:picLocks noChangeAspect="1"/>
          </p:cNvPicPr>
          <p:nvPr/>
        </p:nvPicPr>
        <p:blipFill>
          <a:blip r:embed="rId3"/>
          <a:stretch>
            <a:fillRect/>
          </a:stretch>
        </p:blipFill>
        <p:spPr>
          <a:xfrm>
            <a:off x="5956064" y="2171267"/>
            <a:ext cx="5028799" cy="3933373"/>
          </a:xfrm>
          <a:prstGeom prst="rect">
            <a:avLst/>
          </a:prstGeom>
        </p:spPr>
      </p:pic>
    </p:spTree>
    <p:extLst>
      <p:ext uri="{BB962C8B-B14F-4D97-AF65-F5344CB8AC3E}">
        <p14:creationId xmlns:p14="http://schemas.microsoft.com/office/powerpoint/2010/main" val="259771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13</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2  .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Thiết kế giám sát và phản ứng sự cố không an toàn</a:t>
            </a:r>
            <a:endParaRPr sz="24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12">
            <a:extLst>
              <a:ext uri="{FF2B5EF4-FFF2-40B4-BE49-F238E27FC236}">
                <a16:creationId xmlns:a16="http://schemas.microsoft.com/office/drawing/2014/main" id="{D40B2721-3B40-49C9-BC86-1C1317B66C7B}"/>
              </a:ext>
            </a:extLst>
          </p:cNvPr>
          <p:cNvPicPr>
            <a:picLocks noChangeAspect="1"/>
          </p:cNvPicPr>
          <p:nvPr/>
        </p:nvPicPr>
        <p:blipFill>
          <a:blip r:embed="rId3"/>
          <a:stretch>
            <a:fillRect/>
          </a:stretch>
        </p:blipFill>
        <p:spPr>
          <a:xfrm>
            <a:off x="5956064" y="2171267"/>
            <a:ext cx="5028799" cy="3933373"/>
          </a:xfrm>
          <a:prstGeom prst="rect">
            <a:avLst/>
          </a:prstGeom>
        </p:spPr>
      </p:pic>
      <p:sp>
        <p:nvSpPr>
          <p:cNvPr id="10" name="TextBox 9">
            <a:extLst>
              <a:ext uri="{FF2B5EF4-FFF2-40B4-BE49-F238E27FC236}">
                <a16:creationId xmlns:a16="http://schemas.microsoft.com/office/drawing/2014/main" id="{29FAFD7A-6457-4BFE-ACF3-6F592EC30CFB}"/>
              </a:ext>
            </a:extLst>
          </p:cNvPr>
          <p:cNvSpPr txBox="1"/>
          <p:nvPr/>
        </p:nvSpPr>
        <p:spPr>
          <a:xfrm>
            <a:off x="890708" y="2374003"/>
            <a:ext cx="4419600" cy="2585323"/>
          </a:xfrm>
          <a:prstGeom prst="rect">
            <a:avLst/>
          </a:prstGeom>
          <a:noFill/>
        </p:spPr>
        <p:txBody>
          <a:bodyPr wrap="square" rtlCol="0">
            <a:spAutoFit/>
          </a:bodyPr>
          <a:lstStyle/>
          <a:p>
            <a:pPr algn="just"/>
            <a:r>
              <a:rPr lang="vi-VN" sz="2700" b="1">
                <a:latin typeface="K2D"/>
                <a:ea typeface="Tahoma" panose="020B0604030504040204" pitchFamily="34" charset="0"/>
                <a:cs typeface="Tahoma" panose="020B0604030504040204" pitchFamily="34" charset="0"/>
              </a:rPr>
              <a:t>Rủi ro: </a:t>
            </a:r>
          </a:p>
          <a:p>
            <a:pPr marL="457200" indent="-457200" algn="just">
              <a:buFontTx/>
              <a:buChar char="-"/>
            </a:pPr>
            <a:r>
              <a:rPr lang="vi-VN" sz="2700">
                <a:latin typeface="K2D"/>
                <a:ea typeface="Tahoma" panose="020B0604030504040204" pitchFamily="34" charset="0"/>
                <a:cs typeface="Tahoma" panose="020B0604030504040204" pitchFamily="34" charset="0"/>
              </a:rPr>
              <a:t>Những vi phạm bị bỏ sót, attacker hoạt động lâu dài.</a:t>
            </a:r>
          </a:p>
          <a:p>
            <a:pPr marL="457200" indent="-457200" algn="just">
              <a:buFontTx/>
              <a:buChar char="-"/>
            </a:pPr>
            <a:r>
              <a:rPr lang="vi-VN" sz="2700">
                <a:latin typeface="K2D"/>
                <a:ea typeface="Tahoma" panose="020B0604030504040204" pitchFamily="34" charset="0"/>
                <a:cs typeface="Tahoma" panose="020B0604030504040204" pitchFamily="34" charset="0"/>
              </a:rPr>
              <a:t>Không thể điều tra/khôi phục, mất bằng chứng sau khi bị hacker tấn công.</a:t>
            </a:r>
            <a:endParaRPr lang="en-VN" sz="2700" b="1" dirty="0">
              <a:solidFill>
                <a:schemeClr val="tx1"/>
              </a:solidFill>
              <a:latin typeface="K2D"/>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85313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14</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2  .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Thiết kế giám sát và phản ứng sự cố không an toàn</a:t>
            </a:r>
          </a:p>
        </p:txBody>
      </p:sp>
      <p:sp>
        <p:nvSpPr>
          <p:cNvPr id="12" name="TextBox 11">
            <a:extLst>
              <a:ext uri="{FF2B5EF4-FFF2-40B4-BE49-F238E27FC236}">
                <a16:creationId xmlns:a16="http://schemas.microsoft.com/office/drawing/2014/main" id="{715E61F3-6547-494E-9C95-8721223F7CA5}"/>
              </a:ext>
            </a:extLst>
          </p:cNvPr>
          <p:cNvSpPr txBox="1"/>
          <p:nvPr/>
        </p:nvSpPr>
        <p:spPr>
          <a:xfrm>
            <a:off x="1355046" y="2166740"/>
            <a:ext cx="9481905" cy="3293209"/>
          </a:xfrm>
          <a:prstGeom prst="rect">
            <a:avLst/>
          </a:prstGeom>
          <a:noFill/>
        </p:spPr>
        <p:txBody>
          <a:bodyPr wrap="square" rtlCol="0">
            <a:spAutoFit/>
          </a:bodyPr>
          <a:lstStyle/>
          <a:p>
            <a:pPr algn="just"/>
            <a:r>
              <a:rPr lang="vi-VN" sz="2600" b="1">
                <a:latin typeface="K2D"/>
              </a:rPr>
              <a:t>Cách thức tấn công tổng quát:</a:t>
            </a:r>
          </a:p>
          <a:p>
            <a:pPr marL="457200" lvl="2" indent="-457200" algn="just">
              <a:buFontTx/>
              <a:buChar char="-"/>
            </a:pPr>
            <a:r>
              <a:rPr lang="vi-VN" sz="2600" b="1">
                <a:latin typeface="K2D"/>
              </a:rPr>
              <a:t>Tạo log giả để đánh lừa giám sát: </a:t>
            </a:r>
            <a:r>
              <a:rPr lang="vi-VN" sz="2600">
                <a:latin typeface="K2D"/>
              </a:rPr>
              <a:t>kẻ tấn công spam nhiều log “hợp lệ” nhằm che lấp các sự kiện xâm nhập thật.</a:t>
            </a:r>
          </a:p>
          <a:p>
            <a:pPr marL="457200" lvl="2" indent="-457200" algn="just">
              <a:buFontTx/>
              <a:buChar char="-"/>
            </a:pPr>
            <a:r>
              <a:rPr lang="vi-VN" sz="2600" b="1">
                <a:latin typeface="K2D"/>
              </a:rPr>
              <a:t>Xóa hoặc sửa log</a:t>
            </a:r>
            <a:r>
              <a:rPr lang="vi-VN" sz="2600">
                <a:latin typeface="K2D"/>
              </a:rPr>
              <a:t>: sau khi leo được quyền admin, kẻ tấn công xoá 30 phút log lúc họ truy cập để che dấu dấu vết.</a:t>
            </a:r>
          </a:p>
          <a:p>
            <a:pPr marL="457200" lvl="2" indent="-457200" algn="just">
              <a:buFontTx/>
              <a:buChar char="-"/>
            </a:pPr>
            <a:r>
              <a:rPr lang="vi-VN" sz="2600" b="1">
                <a:latin typeface="K2D"/>
              </a:rPr>
              <a:t>Rò rỉ chậm</a:t>
            </a:r>
            <a:r>
              <a:rPr lang="vi-VN" sz="2600">
                <a:latin typeface="K2D"/>
              </a:rPr>
              <a:t>: attacker gửi 1–2 bản ghi dữ liệu nhạy cảm qua HTTPS đến một server bên ngoài mỗi vài giờ để né ngưỡng báo và lọc ít nghi ngờ.</a:t>
            </a:r>
          </a:p>
        </p:txBody>
      </p:sp>
    </p:spTree>
    <p:extLst>
      <p:ext uri="{BB962C8B-B14F-4D97-AF65-F5344CB8AC3E}">
        <p14:creationId xmlns:p14="http://schemas.microsoft.com/office/powerpoint/2010/main" val="781977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15</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2  .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Thiết kế giám sát và phản ứng sự cố không an toàn</a:t>
            </a:r>
          </a:p>
        </p:txBody>
      </p:sp>
      <p:sp>
        <p:nvSpPr>
          <p:cNvPr id="12" name="TextBox 11">
            <a:extLst>
              <a:ext uri="{FF2B5EF4-FFF2-40B4-BE49-F238E27FC236}">
                <a16:creationId xmlns:a16="http://schemas.microsoft.com/office/drawing/2014/main" id="{715E61F3-6547-494E-9C95-8721223F7CA5}"/>
              </a:ext>
            </a:extLst>
          </p:cNvPr>
          <p:cNvSpPr txBox="1"/>
          <p:nvPr/>
        </p:nvSpPr>
        <p:spPr>
          <a:xfrm>
            <a:off x="1089351" y="2196543"/>
            <a:ext cx="10013295" cy="3785652"/>
          </a:xfrm>
          <a:prstGeom prst="rect">
            <a:avLst/>
          </a:prstGeom>
          <a:noFill/>
        </p:spPr>
        <p:txBody>
          <a:bodyPr wrap="square" rtlCol="0">
            <a:spAutoFit/>
          </a:bodyPr>
          <a:lstStyle/>
          <a:p>
            <a:pPr algn="l"/>
            <a:r>
              <a:rPr lang="vi-VN" sz="2400" b="1">
                <a:latin typeface="K2D"/>
              </a:rPr>
              <a:t>Cách thức phòng tránh:</a:t>
            </a:r>
          </a:p>
          <a:p>
            <a:pPr marL="457200" lvl="2" indent="-457200">
              <a:buFontTx/>
              <a:buChar char="-"/>
            </a:pPr>
            <a:r>
              <a:rPr lang="vi-VN" sz="2400" b="1">
                <a:latin typeface="K2D"/>
              </a:rPr>
              <a:t>Ghi lại những sự kiện quan trọng</a:t>
            </a:r>
            <a:r>
              <a:rPr lang="vi-VN" sz="2400">
                <a:latin typeface="K2D"/>
              </a:rPr>
              <a:t>: lưu mọi lần đăng nhập thất bại, hành động của admin và dấu hiệu rò rỉ dữ liệu.</a:t>
            </a:r>
          </a:p>
          <a:p>
            <a:pPr marL="457200" lvl="2" indent="-457200">
              <a:buFontTx/>
              <a:buChar char="-"/>
            </a:pPr>
            <a:r>
              <a:rPr lang="vi-VN" sz="2400" b="1">
                <a:latin typeface="K2D"/>
              </a:rPr>
              <a:t>Tập trung log vào một chỗ</a:t>
            </a:r>
            <a:r>
              <a:rPr lang="vi-VN" sz="2400">
                <a:latin typeface="K2D"/>
              </a:rPr>
              <a:t> và bảo vệ chúng: gom tất cả log vào hệ thống chung (SIEM/ELK) và lưu ở nơi không thể sửa/xóa.</a:t>
            </a:r>
          </a:p>
          <a:p>
            <a:pPr marL="457200" lvl="2" indent="-457200">
              <a:buFontTx/>
              <a:buChar char="-"/>
            </a:pPr>
            <a:r>
              <a:rPr lang="vi-VN" sz="2400" b="1">
                <a:latin typeface="K2D"/>
              </a:rPr>
              <a:t>Đặt cảnh báo và kịch bản xử lý</a:t>
            </a:r>
            <a:r>
              <a:rPr lang="vi-VN" sz="2400">
                <a:latin typeface="K2D"/>
              </a:rPr>
              <a:t>: tạo cảnh báo tự động cho hành vi lạ và có sẵn hướng dẫn (runbook) để làm theo khi có cảnh báo.</a:t>
            </a:r>
          </a:p>
          <a:p>
            <a:pPr marL="457200" lvl="2" indent="-457200">
              <a:buFontTx/>
              <a:buChar char="-"/>
            </a:pPr>
            <a:r>
              <a:rPr lang="vi-VN" sz="2400" b="1">
                <a:latin typeface="K2D"/>
              </a:rPr>
              <a:t>Phân quyền</a:t>
            </a:r>
            <a:r>
              <a:rPr lang="vi-VN" sz="2400">
                <a:latin typeface="K2D"/>
              </a:rPr>
              <a:t> truy cập log; </a:t>
            </a:r>
            <a:r>
              <a:rPr lang="vi-VN" sz="2400" b="1">
                <a:solidFill>
                  <a:schemeClr val="tx1"/>
                </a:solidFill>
                <a:latin typeface="K2D"/>
              </a:rPr>
              <a:t>lưu log đủ lâu </a:t>
            </a:r>
            <a:r>
              <a:rPr lang="vi-VN" sz="2400">
                <a:latin typeface="K2D"/>
              </a:rPr>
              <a:t>theo chính sách.</a:t>
            </a:r>
          </a:p>
          <a:p>
            <a:pPr marL="457200" lvl="2" indent="-457200">
              <a:buFontTx/>
              <a:buChar char="-"/>
            </a:pPr>
            <a:r>
              <a:rPr lang="vi-VN" sz="2400" b="1">
                <a:latin typeface="K2D"/>
              </a:rPr>
              <a:t>Tập huấn phản ứng sự cố</a:t>
            </a:r>
            <a:r>
              <a:rPr lang="vi-VN" sz="2400">
                <a:latin typeface="K2D"/>
              </a:rPr>
              <a:t>: luyện tập kịch bản tấn công (tabletop) và có quy trình báo cáo, chứa lỗi rõ ràng.</a:t>
            </a:r>
            <a:endParaRPr lang="en-VN" sz="2400" b="1" dirty="0">
              <a:solidFill>
                <a:schemeClr val="tx1"/>
              </a:solidFill>
              <a:latin typeface="K2D"/>
              <a:cs typeface="Times New Roman" panose="02020603050405020304" pitchFamily="18" charset="0"/>
            </a:endParaRPr>
          </a:p>
        </p:txBody>
      </p:sp>
    </p:spTree>
    <p:extLst>
      <p:ext uri="{BB962C8B-B14F-4D97-AF65-F5344CB8AC3E}">
        <p14:creationId xmlns:p14="http://schemas.microsoft.com/office/powerpoint/2010/main" val="1169121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16</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3  .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Mã hóa yếu hoặc không mã hóa dữ liệu nhạy cảm</a:t>
            </a:r>
          </a:p>
        </p:txBody>
      </p:sp>
      <p:sp>
        <p:nvSpPr>
          <p:cNvPr id="13" name="TextBox 12">
            <a:extLst>
              <a:ext uri="{FF2B5EF4-FFF2-40B4-BE49-F238E27FC236}">
                <a16:creationId xmlns:a16="http://schemas.microsoft.com/office/drawing/2014/main" id="{1291D743-5631-455B-8806-6293DB3A8C82}"/>
              </a:ext>
            </a:extLst>
          </p:cNvPr>
          <p:cNvSpPr txBox="1"/>
          <p:nvPr/>
        </p:nvSpPr>
        <p:spPr>
          <a:xfrm>
            <a:off x="1648361" y="2286000"/>
            <a:ext cx="8895271" cy="1692771"/>
          </a:xfrm>
          <a:prstGeom prst="rect">
            <a:avLst/>
          </a:prstGeom>
          <a:noFill/>
        </p:spPr>
        <p:txBody>
          <a:bodyPr wrap="square">
            <a:spAutoFit/>
          </a:bodyPr>
          <a:lstStyle/>
          <a:p>
            <a:pPr algn="just"/>
            <a:r>
              <a:rPr lang="vi-VN" sz="2600" b="1">
                <a:latin typeface="K2D"/>
              </a:rPr>
              <a:t>Dữ liệu nhạy cảm </a:t>
            </a:r>
            <a:r>
              <a:rPr lang="vi-VN" sz="2600">
                <a:latin typeface="K2D"/>
              </a:rPr>
              <a:t>(như mật khẩu, thông tin định danh, thông tin thẻ) </a:t>
            </a:r>
            <a:r>
              <a:rPr lang="vi-VN" sz="2600" b="1">
                <a:latin typeface="K2D"/>
              </a:rPr>
              <a:t>không được mã hóa</a:t>
            </a:r>
            <a:r>
              <a:rPr lang="vi-VN" sz="2600">
                <a:latin typeface="K2D"/>
              </a:rPr>
              <a:t> khi lưu trữ hoặc truyền đi, hoặc </a:t>
            </a:r>
            <a:r>
              <a:rPr lang="vi-VN" sz="2600" b="1">
                <a:latin typeface="K2D"/>
              </a:rPr>
              <a:t>dùng thuật toán/mã hóa lỗi thời </a:t>
            </a:r>
            <a:r>
              <a:rPr lang="vi-VN" sz="2600">
                <a:latin typeface="K2D"/>
              </a:rPr>
              <a:t>dễ bị phá.</a:t>
            </a:r>
          </a:p>
          <a:p>
            <a:pPr algn="just"/>
            <a:r>
              <a:rPr lang="vi-VN" sz="2600">
                <a:latin typeface="K2D"/>
              </a:rPr>
              <a:t>	</a:t>
            </a:r>
            <a:r>
              <a:rPr lang="vi-VN" sz="2200">
                <a:latin typeface="K2D"/>
              </a:rPr>
              <a:t>Ví dụ: thuật băm MD5, SHA-1, mã hóa đối xứng DES,....</a:t>
            </a:r>
          </a:p>
        </p:txBody>
      </p:sp>
      <p:sp>
        <p:nvSpPr>
          <p:cNvPr id="16" name="TextBox 15">
            <a:extLst>
              <a:ext uri="{FF2B5EF4-FFF2-40B4-BE49-F238E27FC236}">
                <a16:creationId xmlns:a16="http://schemas.microsoft.com/office/drawing/2014/main" id="{1A8D61B3-F2BA-4EEB-A45C-16D727BE400D}"/>
              </a:ext>
            </a:extLst>
          </p:cNvPr>
          <p:cNvSpPr txBox="1"/>
          <p:nvPr/>
        </p:nvSpPr>
        <p:spPr>
          <a:xfrm>
            <a:off x="1690808" y="3978771"/>
            <a:ext cx="8980706" cy="1938992"/>
          </a:xfrm>
          <a:prstGeom prst="rect">
            <a:avLst/>
          </a:prstGeom>
          <a:noFill/>
        </p:spPr>
        <p:txBody>
          <a:bodyPr wrap="square">
            <a:spAutoFit/>
          </a:bodyPr>
          <a:lstStyle/>
          <a:p>
            <a:r>
              <a:rPr lang="vi-VN" sz="2400" b="1">
                <a:latin typeface="K2D"/>
              </a:rPr>
              <a:t>Rủi ro:</a:t>
            </a:r>
          </a:p>
          <a:p>
            <a:pPr marL="285750" indent="-285750">
              <a:buFontTx/>
              <a:buChar char="-"/>
            </a:pPr>
            <a:r>
              <a:rPr lang="vi-VN" sz="2400">
                <a:latin typeface="K2D"/>
              </a:rPr>
              <a:t>Hacker </a:t>
            </a:r>
            <a:r>
              <a:rPr lang="vi-VN" sz="2400" b="1">
                <a:latin typeface="K2D"/>
              </a:rPr>
              <a:t>theo dõi </a:t>
            </a:r>
            <a:r>
              <a:rPr lang="vi-VN" sz="2400">
                <a:latin typeface="K2D"/>
              </a:rPr>
              <a:t>dữ liệu truyền đi, đọc được thông tin nhạy cảm.</a:t>
            </a:r>
          </a:p>
          <a:p>
            <a:pPr marL="285750" indent="-285750">
              <a:buFontTx/>
              <a:buChar char="-"/>
            </a:pPr>
            <a:r>
              <a:rPr lang="vi-VN" sz="2400">
                <a:latin typeface="K2D"/>
              </a:rPr>
              <a:t>Lộ khóa mã hóa hoặc mã hóa sai dẫn hacker </a:t>
            </a:r>
            <a:r>
              <a:rPr lang="vi-VN" sz="2400" b="1">
                <a:latin typeface="K2D"/>
              </a:rPr>
              <a:t>giải mã hàng loạt dữ liệu</a:t>
            </a:r>
            <a:r>
              <a:rPr lang="vi-VN" sz="2400">
                <a:latin typeface="K2D"/>
              </a:rPr>
              <a:t> trong thời gian rất ngắn.</a:t>
            </a:r>
          </a:p>
          <a:p>
            <a:pPr marL="285750" indent="-285750">
              <a:buFontTx/>
              <a:buChar char="-"/>
            </a:pPr>
            <a:r>
              <a:rPr lang="vi-VN" sz="2400">
                <a:latin typeface="K2D"/>
              </a:rPr>
              <a:t>Rò rỉ dữ liệu gây mất an toàn người dùng và vi phạm pháp lý.</a:t>
            </a:r>
          </a:p>
        </p:txBody>
      </p:sp>
    </p:spTree>
    <p:extLst>
      <p:ext uri="{BB962C8B-B14F-4D97-AF65-F5344CB8AC3E}">
        <p14:creationId xmlns:p14="http://schemas.microsoft.com/office/powerpoint/2010/main" val="1099762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17</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3  .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Mã hóa yếu hoặc không mã hóa dữ liệu nhạy cảm</a:t>
            </a:r>
          </a:p>
        </p:txBody>
      </p:sp>
      <p:sp>
        <p:nvSpPr>
          <p:cNvPr id="12" name="TextBox 11">
            <a:extLst>
              <a:ext uri="{FF2B5EF4-FFF2-40B4-BE49-F238E27FC236}">
                <a16:creationId xmlns:a16="http://schemas.microsoft.com/office/drawing/2014/main" id="{FC7652D1-5EDC-4A23-8239-DC2F06FB8247}"/>
              </a:ext>
            </a:extLst>
          </p:cNvPr>
          <p:cNvSpPr txBox="1"/>
          <p:nvPr/>
        </p:nvSpPr>
        <p:spPr>
          <a:xfrm>
            <a:off x="728895" y="2291846"/>
            <a:ext cx="5062305" cy="3785652"/>
          </a:xfrm>
          <a:prstGeom prst="rect">
            <a:avLst/>
          </a:prstGeom>
          <a:noFill/>
        </p:spPr>
        <p:txBody>
          <a:bodyPr wrap="square">
            <a:spAutoFit/>
          </a:bodyPr>
          <a:lstStyle/>
          <a:p>
            <a:r>
              <a:rPr lang="vi-VN" sz="2400" b="1">
                <a:latin typeface="K2D"/>
              </a:rPr>
              <a:t>Cách thức tấn công:</a:t>
            </a:r>
          </a:p>
          <a:p>
            <a:pPr marL="285750" indent="-285750">
              <a:buFontTx/>
              <a:buChar char="-"/>
            </a:pPr>
            <a:r>
              <a:rPr lang="vi-VN" sz="2400" b="1">
                <a:latin typeface="K2D"/>
              </a:rPr>
              <a:t>Man-in-the-middle</a:t>
            </a:r>
            <a:r>
              <a:rPr lang="vi-VN" sz="2400">
                <a:latin typeface="K2D"/>
              </a:rPr>
              <a:t>: bắt gói tin không mã hoá → đọc PII/credentials.</a:t>
            </a:r>
          </a:p>
          <a:p>
            <a:pPr marL="285750" indent="-285750">
              <a:buFontTx/>
              <a:buChar char="-"/>
            </a:pPr>
            <a:r>
              <a:rPr lang="vi-VN" sz="2400" b="1">
                <a:latin typeface="K2D"/>
              </a:rPr>
              <a:t>Data-at-rest theft</a:t>
            </a:r>
            <a:r>
              <a:rPr lang="vi-VN" sz="2400">
                <a:latin typeface="K2D"/>
              </a:rPr>
              <a:t>: lấy backup/db chứa dữ liệu plaintext → trực tiếp đọc.</a:t>
            </a:r>
          </a:p>
          <a:p>
            <a:pPr marL="285750" indent="-285750">
              <a:buFontTx/>
              <a:buChar char="-"/>
            </a:pPr>
            <a:r>
              <a:rPr lang="vi-VN" sz="2400" b="1">
                <a:latin typeface="K2D"/>
              </a:rPr>
              <a:t>Key exposure abuse</a:t>
            </a:r>
            <a:r>
              <a:rPr lang="vi-VN" sz="2400">
                <a:latin typeface="K2D"/>
              </a:rPr>
              <a:t>: nếu key/secret nằm trong repo/config không an toàn, attacker dùng để giải mã dữ liệu.</a:t>
            </a:r>
          </a:p>
        </p:txBody>
      </p:sp>
      <p:pic>
        <p:nvPicPr>
          <p:cNvPr id="5123" name="Picture 3" descr="What is a Man-In-The-Middle Attack">
            <a:extLst>
              <a:ext uri="{FF2B5EF4-FFF2-40B4-BE49-F238E27FC236}">
                <a16:creationId xmlns:a16="http://schemas.microsoft.com/office/drawing/2014/main" id="{DCC03C42-76FD-44D4-8DD5-98899376C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644848"/>
            <a:ext cx="5379516" cy="193555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238DB97-E8D3-4AEA-9FDE-91345B6D4F57}"/>
              </a:ext>
            </a:extLst>
          </p:cNvPr>
          <p:cNvSpPr txBox="1"/>
          <p:nvPr/>
        </p:nvSpPr>
        <p:spPr>
          <a:xfrm>
            <a:off x="7315200" y="5276512"/>
            <a:ext cx="6093994" cy="430887"/>
          </a:xfrm>
          <a:prstGeom prst="rect">
            <a:avLst/>
          </a:prstGeom>
          <a:noFill/>
        </p:spPr>
        <p:txBody>
          <a:bodyPr wrap="square">
            <a:spAutoFit/>
          </a:bodyPr>
          <a:lstStyle/>
          <a:p>
            <a:r>
              <a:rPr lang="vi-VN" sz="2200" b="1">
                <a:latin typeface="K2D"/>
              </a:rPr>
              <a:t>Man-in-the-middle</a:t>
            </a:r>
            <a:endParaRPr lang="vi-VN" sz="2200"/>
          </a:p>
        </p:txBody>
      </p:sp>
    </p:spTree>
    <p:extLst>
      <p:ext uri="{BB962C8B-B14F-4D97-AF65-F5344CB8AC3E}">
        <p14:creationId xmlns:p14="http://schemas.microsoft.com/office/powerpoint/2010/main" val="400781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18</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3  .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Mã hóa yếu hoặc không mã hóa dữ liệu nhạy cảm</a:t>
            </a:r>
          </a:p>
        </p:txBody>
      </p:sp>
      <p:sp>
        <p:nvSpPr>
          <p:cNvPr id="12" name="TextBox 11">
            <a:extLst>
              <a:ext uri="{FF2B5EF4-FFF2-40B4-BE49-F238E27FC236}">
                <a16:creationId xmlns:a16="http://schemas.microsoft.com/office/drawing/2014/main" id="{FC7652D1-5EDC-4A23-8239-DC2F06FB8247}"/>
              </a:ext>
            </a:extLst>
          </p:cNvPr>
          <p:cNvSpPr txBox="1"/>
          <p:nvPr/>
        </p:nvSpPr>
        <p:spPr>
          <a:xfrm>
            <a:off x="728895" y="2291846"/>
            <a:ext cx="5062305" cy="3785652"/>
          </a:xfrm>
          <a:prstGeom prst="rect">
            <a:avLst/>
          </a:prstGeom>
          <a:noFill/>
        </p:spPr>
        <p:txBody>
          <a:bodyPr wrap="square">
            <a:spAutoFit/>
          </a:bodyPr>
          <a:lstStyle/>
          <a:p>
            <a:r>
              <a:rPr lang="vi-VN" sz="2400" b="1">
                <a:latin typeface="K2D"/>
              </a:rPr>
              <a:t>Cách thức tấn công:</a:t>
            </a:r>
          </a:p>
          <a:p>
            <a:pPr marL="285750" indent="-285750">
              <a:buFontTx/>
              <a:buChar char="-"/>
            </a:pPr>
            <a:r>
              <a:rPr lang="vi-VN" sz="2400" b="1">
                <a:latin typeface="K2D"/>
              </a:rPr>
              <a:t>Man-in-the-middle</a:t>
            </a:r>
            <a:r>
              <a:rPr lang="vi-VN" sz="2400">
                <a:latin typeface="K2D"/>
              </a:rPr>
              <a:t>: bắt gói tin không mã hoá → đọc PII/credentials.</a:t>
            </a:r>
          </a:p>
          <a:p>
            <a:pPr marL="285750" indent="-285750">
              <a:buFontTx/>
              <a:buChar char="-"/>
            </a:pPr>
            <a:r>
              <a:rPr lang="vi-VN" sz="2400" b="1">
                <a:latin typeface="K2D"/>
              </a:rPr>
              <a:t>Data-at-rest theft</a:t>
            </a:r>
            <a:r>
              <a:rPr lang="vi-VN" sz="2400">
                <a:latin typeface="K2D"/>
              </a:rPr>
              <a:t>: lấy backup/db chứa dữ liệu plaintext → trực tiếp đọc.</a:t>
            </a:r>
          </a:p>
          <a:p>
            <a:pPr marL="285750" indent="-285750">
              <a:buFontTx/>
              <a:buChar char="-"/>
            </a:pPr>
            <a:r>
              <a:rPr lang="vi-VN" sz="2400" b="1">
                <a:latin typeface="K2D"/>
              </a:rPr>
              <a:t>Key exposure abuse</a:t>
            </a:r>
            <a:r>
              <a:rPr lang="vi-VN" sz="2400">
                <a:latin typeface="K2D"/>
              </a:rPr>
              <a:t>: nếu key/secret nằm trong repo/config không an toàn, attacker dùng để giải mã dữ liệu.</a:t>
            </a:r>
          </a:p>
        </p:txBody>
      </p:sp>
      <p:sp>
        <p:nvSpPr>
          <p:cNvPr id="15" name="TextBox 14">
            <a:extLst>
              <a:ext uri="{FF2B5EF4-FFF2-40B4-BE49-F238E27FC236}">
                <a16:creationId xmlns:a16="http://schemas.microsoft.com/office/drawing/2014/main" id="{2238DB97-E8D3-4AEA-9FDE-91345B6D4F57}"/>
              </a:ext>
            </a:extLst>
          </p:cNvPr>
          <p:cNvSpPr txBox="1"/>
          <p:nvPr/>
        </p:nvSpPr>
        <p:spPr>
          <a:xfrm>
            <a:off x="7391400" y="5387414"/>
            <a:ext cx="6093994" cy="430887"/>
          </a:xfrm>
          <a:prstGeom prst="rect">
            <a:avLst/>
          </a:prstGeom>
          <a:noFill/>
        </p:spPr>
        <p:txBody>
          <a:bodyPr wrap="square">
            <a:spAutoFit/>
          </a:bodyPr>
          <a:lstStyle/>
          <a:p>
            <a:r>
              <a:rPr lang="vi-VN" sz="2200" b="1">
                <a:latin typeface="K2D"/>
              </a:rPr>
              <a:t>Data-at-rest thief</a:t>
            </a:r>
            <a:endParaRPr lang="vi-VN" sz="2200"/>
          </a:p>
        </p:txBody>
      </p:sp>
      <p:pic>
        <p:nvPicPr>
          <p:cNvPr id="9" name="Picture 8">
            <a:extLst>
              <a:ext uri="{FF2B5EF4-FFF2-40B4-BE49-F238E27FC236}">
                <a16:creationId xmlns:a16="http://schemas.microsoft.com/office/drawing/2014/main" id="{F369C7AE-5438-41CF-B17E-DF48F6B6205B}"/>
              </a:ext>
            </a:extLst>
          </p:cNvPr>
          <p:cNvPicPr>
            <a:picLocks noChangeAspect="1"/>
          </p:cNvPicPr>
          <p:nvPr/>
        </p:nvPicPr>
        <p:blipFill>
          <a:blip r:embed="rId3"/>
          <a:stretch>
            <a:fillRect/>
          </a:stretch>
        </p:blipFill>
        <p:spPr>
          <a:xfrm>
            <a:off x="6083967" y="2124362"/>
            <a:ext cx="4519864" cy="3204261"/>
          </a:xfrm>
          <a:prstGeom prst="rect">
            <a:avLst/>
          </a:prstGeom>
        </p:spPr>
      </p:pic>
    </p:spTree>
    <p:extLst>
      <p:ext uri="{BB962C8B-B14F-4D97-AF65-F5344CB8AC3E}">
        <p14:creationId xmlns:p14="http://schemas.microsoft.com/office/powerpoint/2010/main" val="445694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19</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3  .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Mã hóa yếu hoặc không mã hóa dữ liệu nhạy cảm</a:t>
            </a:r>
          </a:p>
        </p:txBody>
      </p:sp>
      <p:sp>
        <p:nvSpPr>
          <p:cNvPr id="13" name="TextBox 12">
            <a:extLst>
              <a:ext uri="{FF2B5EF4-FFF2-40B4-BE49-F238E27FC236}">
                <a16:creationId xmlns:a16="http://schemas.microsoft.com/office/drawing/2014/main" id="{EA419EAA-9DA8-42F6-8341-B986D9DA0C2F}"/>
              </a:ext>
            </a:extLst>
          </p:cNvPr>
          <p:cNvSpPr txBox="1"/>
          <p:nvPr/>
        </p:nvSpPr>
        <p:spPr>
          <a:xfrm>
            <a:off x="2007453" y="2362953"/>
            <a:ext cx="8177092" cy="2893100"/>
          </a:xfrm>
          <a:prstGeom prst="rect">
            <a:avLst/>
          </a:prstGeom>
          <a:noFill/>
        </p:spPr>
        <p:txBody>
          <a:bodyPr wrap="square">
            <a:spAutoFit/>
          </a:bodyPr>
          <a:lstStyle/>
          <a:p>
            <a:r>
              <a:rPr lang="vi-VN" sz="2600" b="1">
                <a:latin typeface="K2D"/>
              </a:rPr>
              <a:t>Biện pháp phòng chống:</a:t>
            </a:r>
          </a:p>
          <a:p>
            <a:pPr marL="342900" indent="-342900">
              <a:buFontTx/>
              <a:buChar char="-"/>
            </a:pPr>
            <a:r>
              <a:rPr lang="vi-VN" sz="2600" b="1">
                <a:latin typeface="K2D"/>
              </a:rPr>
              <a:t>Dùng TLS (HTTPS) </a:t>
            </a:r>
            <a:r>
              <a:rPr lang="vi-VN" sz="2600">
                <a:latin typeface="K2D"/>
              </a:rPr>
              <a:t>bắt buộc mọi transport.</a:t>
            </a:r>
          </a:p>
          <a:p>
            <a:pPr marL="342900" indent="-342900">
              <a:buFontTx/>
              <a:buChar char="-"/>
            </a:pPr>
            <a:r>
              <a:rPr lang="vi-VN" sz="2600" b="1">
                <a:latin typeface="K2D"/>
              </a:rPr>
              <a:t>Mã hóa dữ liệu nhạy cảm </a:t>
            </a:r>
            <a:r>
              <a:rPr lang="vi-VN" sz="2600">
                <a:latin typeface="K2D"/>
              </a:rPr>
              <a:t>khi lưu bằng thuật toán mã hóa hiện đại có xác thực. (RSA, AES-GCM,...)</a:t>
            </a:r>
          </a:p>
          <a:p>
            <a:pPr marL="342900" indent="-342900">
              <a:buFontTx/>
              <a:buChar char="-"/>
            </a:pPr>
            <a:r>
              <a:rPr lang="vi-VN" sz="2600" b="1">
                <a:latin typeface="K2D"/>
              </a:rPr>
              <a:t>Lưu khóa và bí mật</a:t>
            </a:r>
            <a:r>
              <a:rPr lang="vi-VN" sz="2600">
                <a:latin typeface="K2D"/>
              </a:rPr>
              <a:t> trong hệ thống quản lý khóa an toàn, không ghi cứng vào mã. </a:t>
            </a:r>
          </a:p>
          <a:p>
            <a:pPr marL="342900" indent="-342900">
              <a:buFontTx/>
              <a:buChar char="-"/>
            </a:pPr>
            <a:r>
              <a:rPr lang="vi-VN" sz="2600">
                <a:latin typeface="K2D"/>
              </a:rPr>
              <a:t>Hạn chế lưu trữ dữ liệu nhạy cảm không cần thiết.</a:t>
            </a:r>
          </a:p>
        </p:txBody>
      </p:sp>
    </p:spTree>
    <p:extLst>
      <p:ext uri="{BB962C8B-B14F-4D97-AF65-F5344CB8AC3E}">
        <p14:creationId xmlns:p14="http://schemas.microsoft.com/office/powerpoint/2010/main" val="213343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65062" y="457200"/>
            <a:ext cx="1061847" cy="1062172"/>
          </a:xfrm>
          <a:prstGeom prst="rect">
            <a:avLst/>
          </a:prstGeom>
        </p:spPr>
      </p:pic>
      <p:sp>
        <p:nvSpPr>
          <p:cNvPr id="3" name="object 3"/>
          <p:cNvSpPr/>
          <p:nvPr/>
        </p:nvSpPr>
        <p:spPr>
          <a:xfrm>
            <a:off x="4998715" y="4782415"/>
            <a:ext cx="2194560" cy="27940"/>
          </a:xfrm>
          <a:custGeom>
            <a:avLst/>
            <a:gdLst/>
            <a:ahLst/>
            <a:cxnLst/>
            <a:rect l="l" t="t" r="r" b="b"/>
            <a:pathLst>
              <a:path w="2194559" h="27939">
                <a:moveTo>
                  <a:pt x="2194545" y="27424"/>
                </a:moveTo>
                <a:lnTo>
                  <a:pt x="0" y="27424"/>
                </a:lnTo>
                <a:lnTo>
                  <a:pt x="0" y="0"/>
                </a:lnTo>
                <a:lnTo>
                  <a:pt x="2194545" y="0"/>
                </a:lnTo>
                <a:lnTo>
                  <a:pt x="2194545" y="27424"/>
                </a:lnTo>
                <a:close/>
              </a:path>
            </a:pathLst>
          </a:custGeom>
          <a:solidFill>
            <a:srgbClr val="00AEEF"/>
          </a:solidFill>
        </p:spPr>
        <p:txBody>
          <a:bodyPr wrap="square" lIns="0" tIns="0" rIns="0" bIns="0" rtlCol="0"/>
          <a:lstStyle/>
          <a:p>
            <a:endParaRPr/>
          </a:p>
        </p:txBody>
      </p:sp>
      <p:pic>
        <p:nvPicPr>
          <p:cNvPr id="4" name="object 4"/>
          <p:cNvPicPr/>
          <p:nvPr/>
        </p:nvPicPr>
        <p:blipFill>
          <a:blip r:embed="rId3" cstate="print"/>
          <a:stretch>
            <a:fillRect/>
          </a:stretch>
        </p:blipFill>
        <p:spPr>
          <a:xfrm>
            <a:off x="11987751" y="93586"/>
            <a:ext cx="107164" cy="107006"/>
          </a:xfrm>
          <a:prstGeom prst="rect">
            <a:avLst/>
          </a:prstGeom>
        </p:spPr>
      </p:pic>
      <p:sp>
        <p:nvSpPr>
          <p:cNvPr id="5" name="object 5"/>
          <p:cNvSpPr/>
          <p:nvPr/>
        </p:nvSpPr>
        <p:spPr>
          <a:xfrm>
            <a:off x="159149" y="6474511"/>
            <a:ext cx="654050" cy="298450"/>
          </a:xfrm>
          <a:custGeom>
            <a:avLst/>
            <a:gdLst/>
            <a:ahLst/>
            <a:cxnLst/>
            <a:rect l="l" t="t" r="r" b="b"/>
            <a:pathLst>
              <a:path w="654050" h="298450">
                <a:moveTo>
                  <a:pt x="653866" y="298449"/>
                </a:moveTo>
                <a:lnTo>
                  <a:pt x="0" y="298449"/>
                </a:lnTo>
                <a:lnTo>
                  <a:pt x="0" y="0"/>
                </a:lnTo>
                <a:lnTo>
                  <a:pt x="653866" y="0"/>
                </a:lnTo>
                <a:lnTo>
                  <a:pt x="653866" y="298449"/>
                </a:lnTo>
                <a:close/>
              </a:path>
            </a:pathLst>
          </a:custGeom>
          <a:solidFill>
            <a:srgbClr val="1F5BAA"/>
          </a:solidFill>
        </p:spPr>
        <p:txBody>
          <a:bodyPr wrap="square" lIns="0" tIns="0" rIns="0" bIns="0" rtlCol="0"/>
          <a:lstStyle/>
          <a:p>
            <a:endParaRPr/>
          </a:p>
        </p:txBody>
      </p:sp>
      <p:pic>
        <p:nvPicPr>
          <p:cNvPr id="6" name="object 6"/>
          <p:cNvPicPr/>
          <p:nvPr/>
        </p:nvPicPr>
        <p:blipFill>
          <a:blip r:embed="rId4" cstate="print"/>
          <a:stretch>
            <a:fillRect/>
          </a:stretch>
        </p:blipFill>
        <p:spPr>
          <a:xfrm>
            <a:off x="2583394" y="6481976"/>
            <a:ext cx="9339506" cy="118260"/>
          </a:xfrm>
          <a:prstGeom prst="rect">
            <a:avLst/>
          </a:prstGeom>
        </p:spPr>
      </p:pic>
      <p:sp>
        <p:nvSpPr>
          <p:cNvPr id="7" name="object 7"/>
          <p:cNvSpPr txBox="1"/>
          <p:nvPr/>
        </p:nvSpPr>
        <p:spPr>
          <a:xfrm>
            <a:off x="1295400" y="1532549"/>
            <a:ext cx="9733280" cy="4137030"/>
          </a:xfrm>
          <a:prstGeom prst="rect">
            <a:avLst/>
          </a:prstGeom>
        </p:spPr>
        <p:txBody>
          <a:bodyPr vert="horz" wrap="square" lIns="0" tIns="12700" rIns="0" bIns="0" rtlCol="0">
            <a:spAutoFit/>
          </a:bodyPr>
          <a:lstStyle/>
          <a:p>
            <a:pPr marR="135890" algn="ctr">
              <a:lnSpc>
                <a:spcPct val="100000"/>
              </a:lnSpc>
              <a:spcBef>
                <a:spcPts val="100"/>
              </a:spcBef>
            </a:pPr>
            <a:r>
              <a:rPr sz="2000" b="1" spc="-90" dirty="0">
                <a:solidFill>
                  <a:srgbClr val="1F5BAA"/>
                </a:solidFill>
                <a:latin typeface="Tahoma"/>
                <a:cs typeface="Tahoma"/>
              </a:rPr>
              <a:t>TRƯỜNG</a:t>
            </a:r>
            <a:r>
              <a:rPr sz="2000" b="1" spc="-55" dirty="0">
                <a:solidFill>
                  <a:srgbClr val="1F5BAA"/>
                </a:solidFill>
                <a:latin typeface="Tahoma"/>
                <a:cs typeface="Tahoma"/>
              </a:rPr>
              <a:t> </a:t>
            </a:r>
            <a:r>
              <a:rPr sz="2000" b="1" spc="-165" dirty="0">
                <a:solidFill>
                  <a:srgbClr val="1F5BAA"/>
                </a:solidFill>
                <a:latin typeface="Tahoma"/>
                <a:cs typeface="Tahoma"/>
              </a:rPr>
              <a:t>ĐẠI</a:t>
            </a:r>
            <a:r>
              <a:rPr sz="2000" b="1" spc="-55" dirty="0">
                <a:solidFill>
                  <a:srgbClr val="1F5BAA"/>
                </a:solidFill>
                <a:latin typeface="Tahoma"/>
                <a:cs typeface="Tahoma"/>
              </a:rPr>
              <a:t> </a:t>
            </a:r>
            <a:r>
              <a:rPr sz="2000" b="1" spc="-125" dirty="0">
                <a:solidFill>
                  <a:srgbClr val="1F5BAA"/>
                </a:solidFill>
                <a:latin typeface="Tahoma"/>
                <a:cs typeface="Tahoma"/>
              </a:rPr>
              <a:t>HỌC</a:t>
            </a:r>
            <a:r>
              <a:rPr sz="2000" b="1" spc="-55" dirty="0">
                <a:solidFill>
                  <a:srgbClr val="1F5BAA"/>
                </a:solidFill>
                <a:latin typeface="Tahoma"/>
                <a:cs typeface="Tahoma"/>
              </a:rPr>
              <a:t> </a:t>
            </a:r>
            <a:r>
              <a:rPr sz="2000" b="1" spc="-50" dirty="0">
                <a:solidFill>
                  <a:srgbClr val="1F5BAA"/>
                </a:solidFill>
                <a:latin typeface="Tahoma"/>
                <a:cs typeface="Tahoma"/>
              </a:rPr>
              <a:t>CẦN</a:t>
            </a:r>
            <a:r>
              <a:rPr sz="2000" b="1" spc="-55" dirty="0">
                <a:solidFill>
                  <a:srgbClr val="1F5BAA"/>
                </a:solidFill>
                <a:latin typeface="Tahoma"/>
                <a:cs typeface="Tahoma"/>
              </a:rPr>
              <a:t> </a:t>
            </a:r>
            <a:r>
              <a:rPr sz="2000" b="1" spc="-25" dirty="0">
                <a:solidFill>
                  <a:srgbClr val="1F5BAA"/>
                </a:solidFill>
                <a:latin typeface="Tahoma"/>
                <a:cs typeface="Tahoma"/>
              </a:rPr>
              <a:t>THƠ</a:t>
            </a:r>
            <a:endParaRPr sz="2000">
              <a:solidFill>
                <a:srgbClr val="1F5BAA"/>
              </a:solidFill>
              <a:latin typeface="Tahoma"/>
              <a:cs typeface="Tahoma"/>
            </a:endParaRPr>
          </a:p>
          <a:p>
            <a:pPr marR="133350" algn="ctr">
              <a:lnSpc>
                <a:spcPct val="100000"/>
              </a:lnSpc>
            </a:pPr>
            <a:r>
              <a:rPr sz="2000" b="1" spc="-90" dirty="0">
                <a:solidFill>
                  <a:srgbClr val="1F5BAA"/>
                </a:solidFill>
                <a:latin typeface="Tahoma"/>
                <a:cs typeface="Tahoma"/>
              </a:rPr>
              <a:t>TRƯỜNG</a:t>
            </a:r>
            <a:r>
              <a:rPr sz="2000" b="1" spc="-55" dirty="0">
                <a:solidFill>
                  <a:srgbClr val="1F5BAA"/>
                </a:solidFill>
                <a:latin typeface="Tahoma"/>
                <a:cs typeface="Tahoma"/>
              </a:rPr>
              <a:t> </a:t>
            </a:r>
            <a:r>
              <a:rPr sz="2000" b="1" spc="-130" dirty="0">
                <a:solidFill>
                  <a:srgbClr val="1F5BAA"/>
                </a:solidFill>
                <a:latin typeface="Tahoma"/>
                <a:cs typeface="Tahoma"/>
              </a:rPr>
              <a:t>CÔNG</a:t>
            </a:r>
            <a:r>
              <a:rPr sz="2000" b="1" spc="-50" dirty="0">
                <a:solidFill>
                  <a:srgbClr val="1F5BAA"/>
                </a:solidFill>
                <a:latin typeface="Tahoma"/>
                <a:cs typeface="Tahoma"/>
              </a:rPr>
              <a:t> </a:t>
            </a:r>
            <a:r>
              <a:rPr sz="2000" b="1" spc="-120" dirty="0">
                <a:solidFill>
                  <a:srgbClr val="1F5BAA"/>
                </a:solidFill>
                <a:latin typeface="Tahoma"/>
                <a:cs typeface="Tahoma"/>
              </a:rPr>
              <a:t>NGHỆ</a:t>
            </a:r>
            <a:r>
              <a:rPr sz="2000" b="1" spc="-55" dirty="0">
                <a:solidFill>
                  <a:srgbClr val="1F5BAA"/>
                </a:solidFill>
                <a:latin typeface="Tahoma"/>
                <a:cs typeface="Tahoma"/>
              </a:rPr>
              <a:t> </a:t>
            </a:r>
            <a:r>
              <a:rPr sz="2000" b="1" spc="-125" dirty="0">
                <a:solidFill>
                  <a:srgbClr val="1F5BAA"/>
                </a:solidFill>
                <a:latin typeface="Tahoma"/>
                <a:cs typeface="Tahoma"/>
              </a:rPr>
              <a:t>THÔNG</a:t>
            </a:r>
            <a:r>
              <a:rPr sz="2000" b="1" spc="-50" dirty="0">
                <a:solidFill>
                  <a:srgbClr val="1F5BAA"/>
                </a:solidFill>
                <a:latin typeface="Tahoma"/>
                <a:cs typeface="Tahoma"/>
              </a:rPr>
              <a:t> </a:t>
            </a:r>
            <a:r>
              <a:rPr sz="2000" b="1" spc="-155" dirty="0">
                <a:solidFill>
                  <a:srgbClr val="1F5BAA"/>
                </a:solidFill>
                <a:latin typeface="Tahoma"/>
                <a:cs typeface="Tahoma"/>
              </a:rPr>
              <a:t>TIN</a:t>
            </a:r>
            <a:r>
              <a:rPr sz="2000" b="1" spc="-50" dirty="0">
                <a:solidFill>
                  <a:srgbClr val="1F5BAA"/>
                </a:solidFill>
                <a:latin typeface="Tahoma"/>
                <a:cs typeface="Tahoma"/>
              </a:rPr>
              <a:t> </a:t>
            </a:r>
            <a:r>
              <a:rPr sz="2000" b="1" spc="-100" dirty="0">
                <a:solidFill>
                  <a:srgbClr val="1F5BAA"/>
                </a:solidFill>
                <a:latin typeface="Tahoma"/>
                <a:cs typeface="Tahoma"/>
              </a:rPr>
              <a:t>VÀ</a:t>
            </a:r>
            <a:r>
              <a:rPr sz="2000" b="1" spc="-55" dirty="0">
                <a:solidFill>
                  <a:srgbClr val="1F5BAA"/>
                </a:solidFill>
                <a:latin typeface="Tahoma"/>
                <a:cs typeface="Tahoma"/>
              </a:rPr>
              <a:t> </a:t>
            </a:r>
            <a:r>
              <a:rPr sz="2000" b="1" spc="-20" dirty="0">
                <a:solidFill>
                  <a:srgbClr val="1F5BAA"/>
                </a:solidFill>
                <a:latin typeface="Tahoma"/>
                <a:cs typeface="Tahoma"/>
              </a:rPr>
              <a:t>TRUYỀN</a:t>
            </a:r>
            <a:r>
              <a:rPr sz="2000" b="1" spc="-50" dirty="0">
                <a:solidFill>
                  <a:srgbClr val="1F5BAA"/>
                </a:solidFill>
                <a:latin typeface="Tahoma"/>
                <a:cs typeface="Tahoma"/>
              </a:rPr>
              <a:t> </a:t>
            </a:r>
            <a:r>
              <a:rPr sz="2000" b="1" spc="-10" dirty="0">
                <a:solidFill>
                  <a:srgbClr val="1F5BAA"/>
                </a:solidFill>
                <a:latin typeface="Tahoma"/>
                <a:cs typeface="Tahoma"/>
              </a:rPr>
              <a:t>THÔNG</a:t>
            </a:r>
            <a:endParaRPr sz="2000">
              <a:solidFill>
                <a:srgbClr val="1F5BAA"/>
              </a:solidFill>
              <a:latin typeface="Tahoma"/>
              <a:cs typeface="Tahoma"/>
            </a:endParaRPr>
          </a:p>
          <a:p>
            <a:pPr marR="136525" algn="ctr">
              <a:lnSpc>
                <a:spcPct val="100000"/>
              </a:lnSpc>
              <a:spcBef>
                <a:spcPts val="819"/>
              </a:spcBef>
            </a:pPr>
            <a:r>
              <a:rPr sz="3600" b="1" spc="-245" dirty="0">
                <a:solidFill>
                  <a:srgbClr val="1F5BAA"/>
                </a:solidFill>
                <a:latin typeface="Tahoma"/>
                <a:cs typeface="Tahoma"/>
              </a:rPr>
              <a:t>Báo</a:t>
            </a:r>
            <a:r>
              <a:rPr sz="3600" b="1" spc="-110" dirty="0">
                <a:solidFill>
                  <a:srgbClr val="1F5BAA"/>
                </a:solidFill>
                <a:latin typeface="Tahoma"/>
                <a:cs typeface="Tahoma"/>
              </a:rPr>
              <a:t> </a:t>
            </a:r>
            <a:r>
              <a:rPr sz="3600" b="1" spc="-240" dirty="0">
                <a:solidFill>
                  <a:srgbClr val="1F5BAA"/>
                </a:solidFill>
                <a:latin typeface="Tahoma"/>
                <a:cs typeface="Tahoma"/>
              </a:rPr>
              <a:t>cáo</a:t>
            </a:r>
            <a:r>
              <a:rPr sz="3600" b="1" spc="-110" dirty="0">
                <a:solidFill>
                  <a:srgbClr val="1F5BAA"/>
                </a:solidFill>
                <a:latin typeface="Tahoma"/>
                <a:cs typeface="Tahoma"/>
              </a:rPr>
              <a:t> </a:t>
            </a:r>
            <a:r>
              <a:rPr sz="3600" b="1" spc="-405" dirty="0">
                <a:solidFill>
                  <a:srgbClr val="1F5BAA"/>
                </a:solidFill>
                <a:latin typeface="Tahoma"/>
                <a:cs typeface="Tahoma"/>
              </a:rPr>
              <a:t>nhóm</a:t>
            </a:r>
            <a:endParaRPr sz="3600">
              <a:solidFill>
                <a:srgbClr val="1F5BAA"/>
              </a:solidFill>
              <a:latin typeface="Tahoma"/>
              <a:cs typeface="Tahoma"/>
            </a:endParaRPr>
          </a:p>
          <a:p>
            <a:pPr marR="135890" algn="ctr">
              <a:lnSpc>
                <a:spcPts val="3275"/>
              </a:lnSpc>
              <a:spcBef>
                <a:spcPts val="70"/>
              </a:spcBef>
            </a:pPr>
            <a:r>
              <a:rPr sz="2750" b="1" dirty="0">
                <a:solidFill>
                  <a:srgbClr val="1F5BAA"/>
                </a:solidFill>
                <a:latin typeface="Tahoma"/>
                <a:cs typeface="Tahoma"/>
              </a:rPr>
              <a:t>CT490_An</a:t>
            </a:r>
            <a:r>
              <a:rPr sz="2750" b="1" spc="-30" dirty="0">
                <a:solidFill>
                  <a:srgbClr val="1F5BAA"/>
                </a:solidFill>
                <a:latin typeface="Tahoma"/>
                <a:cs typeface="Tahoma"/>
              </a:rPr>
              <a:t> </a:t>
            </a:r>
            <a:r>
              <a:rPr sz="2750" b="1" spc="-170" dirty="0">
                <a:solidFill>
                  <a:srgbClr val="1F5BAA"/>
                </a:solidFill>
                <a:latin typeface="Tahoma"/>
                <a:cs typeface="Tahoma"/>
              </a:rPr>
              <a:t>Ninh</a:t>
            </a:r>
            <a:r>
              <a:rPr sz="2750" b="1" spc="-10" dirty="0">
                <a:solidFill>
                  <a:srgbClr val="1F5BAA"/>
                </a:solidFill>
                <a:latin typeface="Tahoma"/>
                <a:cs typeface="Tahoma"/>
              </a:rPr>
              <a:t> </a:t>
            </a:r>
            <a:r>
              <a:rPr sz="2750" b="1" spc="-285" dirty="0">
                <a:solidFill>
                  <a:srgbClr val="1F5BAA"/>
                </a:solidFill>
                <a:latin typeface="Tahoma"/>
                <a:cs typeface="Tahoma"/>
              </a:rPr>
              <a:t>Web</a:t>
            </a:r>
            <a:endParaRPr sz="2750">
              <a:solidFill>
                <a:srgbClr val="1F5BAA"/>
              </a:solidFill>
              <a:latin typeface="Tahoma"/>
              <a:cs typeface="Tahoma"/>
            </a:endParaRPr>
          </a:p>
          <a:p>
            <a:pPr marL="12700" algn="ctr">
              <a:lnSpc>
                <a:spcPts val="5095"/>
              </a:lnSpc>
            </a:pPr>
            <a:r>
              <a:rPr lang="vi-VN" sz="4400" b="1" spc="-35">
                <a:solidFill>
                  <a:srgbClr val="1F5BAA"/>
                </a:solidFill>
                <a:latin typeface="Tahoma"/>
                <a:cs typeface="Tahoma"/>
              </a:rPr>
              <a:t>THIẾT KẾ </a:t>
            </a:r>
            <a:r>
              <a:rPr sz="4400" b="1" spc="-350">
                <a:solidFill>
                  <a:srgbClr val="1F5BAA"/>
                </a:solidFill>
                <a:latin typeface="Tahoma"/>
                <a:cs typeface="Tahoma"/>
              </a:rPr>
              <a:t>KHÔNG</a:t>
            </a:r>
            <a:r>
              <a:rPr sz="4400" b="1" spc="-155">
                <a:solidFill>
                  <a:srgbClr val="1F5BAA"/>
                </a:solidFill>
                <a:latin typeface="Tahoma"/>
                <a:cs typeface="Tahoma"/>
              </a:rPr>
              <a:t> </a:t>
            </a:r>
            <a:r>
              <a:rPr sz="4400" b="1" spc="-200">
                <a:solidFill>
                  <a:srgbClr val="1F5BAA"/>
                </a:solidFill>
                <a:latin typeface="Tahoma"/>
                <a:cs typeface="Tahoma"/>
              </a:rPr>
              <a:t>AN</a:t>
            </a:r>
            <a:r>
              <a:rPr sz="4400" b="1" spc="-165">
                <a:solidFill>
                  <a:srgbClr val="1F5BAA"/>
                </a:solidFill>
                <a:latin typeface="Tahoma"/>
                <a:cs typeface="Tahoma"/>
              </a:rPr>
              <a:t> </a:t>
            </a:r>
            <a:r>
              <a:rPr sz="4400" b="1" spc="-114">
                <a:solidFill>
                  <a:srgbClr val="1F5BAA"/>
                </a:solidFill>
                <a:latin typeface="Tahoma"/>
                <a:cs typeface="Tahoma"/>
              </a:rPr>
              <a:t>TOÀN</a:t>
            </a:r>
            <a:endParaRPr lang="vi-VN" sz="4400" b="1" spc="-114">
              <a:solidFill>
                <a:srgbClr val="1F5BAA"/>
              </a:solidFill>
              <a:latin typeface="Tahoma"/>
              <a:cs typeface="Tahoma"/>
            </a:endParaRPr>
          </a:p>
          <a:p>
            <a:pPr marL="12700" algn="ctr">
              <a:lnSpc>
                <a:spcPts val="5095"/>
              </a:lnSpc>
            </a:pPr>
            <a:r>
              <a:rPr lang="vi-VN" sz="3600" b="1" spc="-35">
                <a:solidFill>
                  <a:srgbClr val="1F5BAA"/>
                </a:solidFill>
                <a:effectLst/>
                <a:latin typeface="Tahoma" panose="020B0604030504040204" pitchFamily="34" charset="0"/>
                <a:cs typeface="Tahoma" panose="020B0604030504040204" pitchFamily="34" charset="0"/>
              </a:rPr>
              <a:t>(INSECURE DESIGN)</a:t>
            </a:r>
            <a:endParaRPr sz="4400">
              <a:solidFill>
                <a:srgbClr val="1F5BAA"/>
              </a:solidFill>
              <a:latin typeface="Tahoma"/>
              <a:cs typeface="Tahoma"/>
            </a:endParaRPr>
          </a:p>
          <a:p>
            <a:pPr marR="134620" algn="ctr">
              <a:lnSpc>
                <a:spcPts val="2240"/>
              </a:lnSpc>
            </a:pPr>
            <a:r>
              <a:rPr sz="2000" spc="-125" dirty="0">
                <a:solidFill>
                  <a:srgbClr val="1F5BAA"/>
                </a:solidFill>
                <a:latin typeface="Verdana"/>
                <a:cs typeface="Verdana"/>
              </a:rPr>
              <a:t>(Dựa</a:t>
            </a:r>
            <a:r>
              <a:rPr sz="2000" spc="-135" dirty="0">
                <a:solidFill>
                  <a:srgbClr val="1F5BAA"/>
                </a:solidFill>
                <a:latin typeface="Verdana"/>
                <a:cs typeface="Verdana"/>
              </a:rPr>
              <a:t> </a:t>
            </a:r>
            <a:r>
              <a:rPr sz="2000" spc="-35" dirty="0">
                <a:solidFill>
                  <a:srgbClr val="1F5BAA"/>
                </a:solidFill>
                <a:latin typeface="Verdana"/>
                <a:cs typeface="Verdana"/>
              </a:rPr>
              <a:t>theo</a:t>
            </a:r>
            <a:r>
              <a:rPr sz="2000" spc="-130" dirty="0">
                <a:solidFill>
                  <a:srgbClr val="1F5BAA"/>
                </a:solidFill>
                <a:latin typeface="Verdana"/>
                <a:cs typeface="Verdana"/>
              </a:rPr>
              <a:t> </a:t>
            </a:r>
            <a:r>
              <a:rPr sz="2000" spc="-65">
                <a:solidFill>
                  <a:srgbClr val="1F5BAA"/>
                </a:solidFill>
                <a:latin typeface="Verdana"/>
                <a:cs typeface="Verdana"/>
              </a:rPr>
              <a:t>mục</a:t>
            </a:r>
            <a:r>
              <a:rPr sz="2000" spc="-130">
                <a:solidFill>
                  <a:srgbClr val="1F5BAA"/>
                </a:solidFill>
                <a:latin typeface="Verdana"/>
                <a:cs typeface="Verdana"/>
              </a:rPr>
              <a:t> </a:t>
            </a:r>
            <a:r>
              <a:rPr lang="vi-VN" sz="2000" spc="-75">
                <a:solidFill>
                  <a:srgbClr val="1F5BAA"/>
                </a:solidFill>
                <a:latin typeface="Verdana"/>
                <a:cs typeface="Verdana"/>
              </a:rPr>
              <a:t>A04 báo cáo </a:t>
            </a:r>
            <a:r>
              <a:rPr sz="2000" spc="-125">
                <a:solidFill>
                  <a:srgbClr val="1F5BAA"/>
                </a:solidFill>
                <a:latin typeface="Verdana"/>
                <a:cs typeface="Verdana"/>
              </a:rPr>
              <a:t>Top</a:t>
            </a:r>
            <a:r>
              <a:rPr lang="vi-VN" sz="2000" spc="-125">
                <a:solidFill>
                  <a:srgbClr val="1F5BAA"/>
                </a:solidFill>
                <a:latin typeface="Verdana"/>
                <a:cs typeface="Verdana"/>
              </a:rPr>
              <a:t> </a:t>
            </a:r>
            <a:r>
              <a:rPr sz="2000" spc="-125">
                <a:solidFill>
                  <a:srgbClr val="1F5BAA"/>
                </a:solidFill>
                <a:latin typeface="Verdana"/>
                <a:cs typeface="Verdana"/>
              </a:rPr>
              <a:t>10</a:t>
            </a:r>
            <a:r>
              <a:rPr sz="2000" spc="-130">
                <a:solidFill>
                  <a:srgbClr val="1F5BAA"/>
                </a:solidFill>
                <a:latin typeface="Verdana"/>
                <a:cs typeface="Verdana"/>
              </a:rPr>
              <a:t> </a:t>
            </a:r>
            <a:r>
              <a:rPr sz="2000" spc="-30" dirty="0">
                <a:solidFill>
                  <a:srgbClr val="1F5BAA"/>
                </a:solidFill>
                <a:latin typeface="Verdana"/>
                <a:cs typeface="Verdana"/>
              </a:rPr>
              <a:t>OWASP</a:t>
            </a:r>
            <a:r>
              <a:rPr sz="2000" spc="-130" dirty="0">
                <a:solidFill>
                  <a:srgbClr val="1F5BAA"/>
                </a:solidFill>
                <a:latin typeface="Verdana"/>
                <a:cs typeface="Verdana"/>
              </a:rPr>
              <a:t> </a:t>
            </a:r>
            <a:r>
              <a:rPr sz="2000" spc="-10" dirty="0">
                <a:solidFill>
                  <a:srgbClr val="1F5BAA"/>
                </a:solidFill>
                <a:latin typeface="Verdana"/>
                <a:cs typeface="Verdana"/>
              </a:rPr>
              <a:t>2021)</a:t>
            </a:r>
            <a:endParaRPr sz="2000">
              <a:solidFill>
                <a:srgbClr val="1F5BAA"/>
              </a:solidFill>
              <a:latin typeface="Verdana"/>
              <a:cs typeface="Verdana"/>
            </a:endParaRPr>
          </a:p>
          <a:p>
            <a:pPr>
              <a:lnSpc>
                <a:spcPct val="100000"/>
              </a:lnSpc>
              <a:spcBef>
                <a:spcPts val="1375"/>
              </a:spcBef>
            </a:pPr>
            <a:endParaRPr sz="2000">
              <a:solidFill>
                <a:srgbClr val="1F5BAA"/>
              </a:solidFill>
              <a:latin typeface="Verdana"/>
              <a:cs typeface="Verdana"/>
            </a:endParaRPr>
          </a:p>
          <a:p>
            <a:pPr marR="136525" algn="ctr">
              <a:lnSpc>
                <a:spcPct val="100000"/>
              </a:lnSpc>
            </a:pPr>
            <a:r>
              <a:rPr sz="2200" b="1" spc="-254" dirty="0">
                <a:solidFill>
                  <a:srgbClr val="1F5BAA"/>
                </a:solidFill>
                <a:latin typeface="Tahoma"/>
                <a:cs typeface="Tahoma"/>
              </a:rPr>
              <a:t>Nhóm</a:t>
            </a:r>
            <a:r>
              <a:rPr sz="2200" b="1" spc="-55" dirty="0">
                <a:solidFill>
                  <a:srgbClr val="1F5BAA"/>
                </a:solidFill>
                <a:latin typeface="Tahoma"/>
                <a:cs typeface="Tahoma"/>
              </a:rPr>
              <a:t> </a:t>
            </a:r>
            <a:r>
              <a:rPr sz="2200" b="1" spc="-90" dirty="0">
                <a:solidFill>
                  <a:srgbClr val="1F5BAA"/>
                </a:solidFill>
                <a:latin typeface="Tahoma"/>
                <a:cs typeface="Tahoma"/>
              </a:rPr>
              <a:t>thực</a:t>
            </a:r>
            <a:r>
              <a:rPr sz="2200" b="1" spc="-50" dirty="0">
                <a:solidFill>
                  <a:srgbClr val="1F5BAA"/>
                </a:solidFill>
                <a:latin typeface="Tahoma"/>
                <a:cs typeface="Tahoma"/>
              </a:rPr>
              <a:t> </a:t>
            </a:r>
            <a:r>
              <a:rPr sz="2200" b="1" spc="-165" dirty="0">
                <a:solidFill>
                  <a:srgbClr val="1F5BAA"/>
                </a:solidFill>
                <a:latin typeface="Tahoma"/>
                <a:cs typeface="Tahoma"/>
              </a:rPr>
              <a:t>hiện:</a:t>
            </a:r>
            <a:r>
              <a:rPr sz="2200" b="1" spc="-50" dirty="0">
                <a:solidFill>
                  <a:srgbClr val="1F5BAA"/>
                </a:solidFill>
                <a:latin typeface="Tahoma"/>
                <a:cs typeface="Tahoma"/>
              </a:rPr>
              <a:t> </a:t>
            </a:r>
            <a:r>
              <a:rPr sz="2200" b="1" spc="-254">
                <a:solidFill>
                  <a:srgbClr val="1F5BAA"/>
                </a:solidFill>
                <a:latin typeface="Tahoma"/>
                <a:cs typeface="Tahoma"/>
              </a:rPr>
              <a:t>Nhóm</a:t>
            </a:r>
            <a:r>
              <a:rPr sz="2200" b="1" spc="-55">
                <a:solidFill>
                  <a:srgbClr val="1F5BAA"/>
                </a:solidFill>
                <a:latin typeface="Tahoma"/>
                <a:cs typeface="Tahoma"/>
              </a:rPr>
              <a:t> </a:t>
            </a:r>
            <a:r>
              <a:rPr sz="2200" b="1" spc="-25">
                <a:solidFill>
                  <a:srgbClr val="1F5BAA"/>
                </a:solidFill>
                <a:latin typeface="Tahoma"/>
                <a:cs typeface="Tahoma"/>
              </a:rPr>
              <a:t>0</a:t>
            </a:r>
            <a:r>
              <a:rPr lang="vi-VN" sz="2200" b="1" spc="-25">
                <a:solidFill>
                  <a:srgbClr val="1F5BAA"/>
                </a:solidFill>
                <a:latin typeface="Tahoma"/>
                <a:cs typeface="Tahoma"/>
              </a:rPr>
              <a:t>4</a:t>
            </a:r>
            <a:endParaRPr sz="2200">
              <a:solidFill>
                <a:srgbClr val="1F5BAA"/>
              </a:solidFill>
              <a:latin typeface="Tahoma"/>
              <a:cs typeface="Tahoma"/>
            </a:endParaRPr>
          </a:p>
        </p:txBody>
      </p:sp>
      <p:sp>
        <p:nvSpPr>
          <p:cNvPr id="8" name="object 8"/>
          <p:cNvSpPr txBox="1"/>
          <p:nvPr/>
        </p:nvSpPr>
        <p:spPr>
          <a:xfrm>
            <a:off x="3791952" y="5980602"/>
            <a:ext cx="5669915" cy="332783"/>
          </a:xfrm>
          <a:prstGeom prst="rect">
            <a:avLst/>
          </a:prstGeom>
        </p:spPr>
        <p:txBody>
          <a:bodyPr vert="horz" wrap="square" lIns="0" tIns="24765" rIns="0" bIns="0" rtlCol="0">
            <a:spAutoFit/>
          </a:bodyPr>
          <a:lstStyle/>
          <a:p>
            <a:pPr marL="12700">
              <a:lnSpc>
                <a:spcPct val="100000"/>
              </a:lnSpc>
              <a:spcBef>
                <a:spcPts val="195"/>
              </a:spcBef>
            </a:pPr>
            <a:r>
              <a:rPr lang="vi-VN" sz="2000" b="1" i="1" spc="-95">
                <a:solidFill>
                  <a:srgbClr val="1F5BAA"/>
                </a:solidFill>
                <a:latin typeface="Arial"/>
                <a:cs typeface="Arial"/>
              </a:rPr>
              <a:t>Cần</a:t>
            </a:r>
            <a:r>
              <a:rPr lang="vi-VN" sz="2000" b="1" i="1" spc="-45">
                <a:solidFill>
                  <a:srgbClr val="1F5BAA"/>
                </a:solidFill>
                <a:latin typeface="Arial"/>
                <a:cs typeface="Arial"/>
              </a:rPr>
              <a:t> </a:t>
            </a:r>
            <a:r>
              <a:rPr lang="vi-VN" sz="2000" b="1" i="1" spc="-75">
                <a:solidFill>
                  <a:srgbClr val="1F5BAA"/>
                </a:solidFill>
                <a:latin typeface="Arial"/>
                <a:cs typeface="Arial"/>
              </a:rPr>
              <a:t>Thơ,</a:t>
            </a:r>
            <a:r>
              <a:rPr lang="vi-VN" sz="2000" b="1" i="1" spc="-45">
                <a:solidFill>
                  <a:srgbClr val="1F5BAA"/>
                </a:solidFill>
                <a:latin typeface="Arial"/>
                <a:cs typeface="Arial"/>
              </a:rPr>
              <a:t> </a:t>
            </a:r>
            <a:r>
              <a:rPr lang="vi-VN" sz="2000" b="1" i="1" spc="-85">
                <a:solidFill>
                  <a:srgbClr val="1F5BAA"/>
                </a:solidFill>
                <a:latin typeface="Arial"/>
                <a:cs typeface="Arial"/>
              </a:rPr>
              <a:t>ngày</a:t>
            </a:r>
            <a:r>
              <a:rPr lang="vi-VN" sz="2000" b="1" i="1" spc="-45">
                <a:solidFill>
                  <a:srgbClr val="1F5BAA"/>
                </a:solidFill>
                <a:latin typeface="Arial"/>
                <a:cs typeface="Arial"/>
              </a:rPr>
              <a:t> </a:t>
            </a:r>
            <a:r>
              <a:rPr lang="vi-VN" sz="2000" b="1" i="1" spc="-90">
                <a:solidFill>
                  <a:srgbClr val="1F5BAA"/>
                </a:solidFill>
                <a:latin typeface="Arial"/>
                <a:cs typeface="Arial"/>
              </a:rPr>
              <a:t>8 </a:t>
            </a:r>
            <a:r>
              <a:rPr lang="vi-VN" sz="2000" b="1" i="1" spc="-10">
                <a:solidFill>
                  <a:srgbClr val="1F5BAA"/>
                </a:solidFill>
                <a:latin typeface="Arial"/>
                <a:cs typeface="Arial"/>
              </a:rPr>
              <a:t>tháng</a:t>
            </a:r>
            <a:r>
              <a:rPr lang="vi-VN" sz="2000" b="1" i="1" spc="-45">
                <a:solidFill>
                  <a:srgbClr val="1F5BAA"/>
                </a:solidFill>
                <a:latin typeface="Arial"/>
                <a:cs typeface="Arial"/>
              </a:rPr>
              <a:t> 11 năm 2025</a:t>
            </a:r>
            <a:endParaRPr lang="vi-VN" sz="2000">
              <a:solidFill>
                <a:srgbClr val="1F5BAA"/>
              </a:solidFill>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45" dirty="0">
                <a:solidFill>
                  <a:srgbClr val="00AEEF"/>
                </a:solidFill>
                <a:latin typeface="Verdana"/>
                <a:cs typeface="Verdana"/>
              </a:rPr>
              <a:t> </a:t>
            </a:r>
            <a:r>
              <a:rPr sz="800" b="0" spc="-110">
                <a:solidFill>
                  <a:srgbClr val="00AEEF"/>
                </a:solidFill>
                <a:latin typeface="Verdana"/>
                <a:cs typeface="Verdana"/>
              </a:rPr>
              <a:t>–</a:t>
            </a:r>
            <a:r>
              <a:rPr sz="800" b="0" spc="-50">
                <a:solidFill>
                  <a:srgbClr val="00AEEF"/>
                </a:solidFill>
                <a:latin typeface="Verdana"/>
                <a:cs typeface="Verdana"/>
              </a:rPr>
              <a:t> T</a:t>
            </a:r>
            <a:r>
              <a:rPr lang="vi-VN" sz="800" b="0" spc="-50">
                <a:solidFill>
                  <a:srgbClr val="00AEEF"/>
                </a:solidFill>
                <a:latin typeface="Verdana"/>
                <a:cs typeface="Verdana"/>
              </a:rPr>
              <a:t>oàn</a:t>
            </a:r>
            <a:r>
              <a:rPr sz="800" b="0" spc="-45">
                <a:solidFill>
                  <a:srgbClr val="00AEEF"/>
                </a:solidFill>
                <a:latin typeface="Verdana"/>
                <a:cs typeface="Verdana"/>
              </a:rPr>
              <a:t> </a:t>
            </a:r>
            <a:r>
              <a:rPr sz="800" b="0" spc="-20" dirty="0">
                <a:solidFill>
                  <a:srgbClr val="00AEEF"/>
                </a:solidFill>
                <a:latin typeface="Verdana"/>
                <a:cs typeface="Verdana"/>
              </a:rPr>
              <a:t>diện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spc="-20" dirty="0">
                <a:solidFill>
                  <a:srgbClr val="00AEEF"/>
                </a:solidFill>
                <a:latin typeface="Verdana"/>
                <a:cs typeface="Verdana"/>
              </a:rPr>
              <a:t>việt</a:t>
            </a:r>
            <a:endParaRPr sz="800">
              <a:latin typeface="Verdana"/>
              <a:cs typeface="Verdana"/>
            </a:endParaRPr>
          </a:p>
        </p:txBody>
      </p:sp>
      <p:sp>
        <p:nvSpPr>
          <p:cNvPr id="10" name="object 10"/>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11" name="object 11"/>
          <p:cNvSpPr txBox="1"/>
          <p:nvPr/>
        </p:nvSpPr>
        <p:spPr>
          <a:xfrm>
            <a:off x="10602605"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5"/>
              </a:rPr>
              <a:t>www.ctu.edu.vn</a:t>
            </a:r>
            <a:endParaRPr sz="1400">
              <a:latin typeface="Tahoma"/>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20</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4 .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Xử lý &amp; hiển thị lỗi không an toàn (Improper Error Handling)</a:t>
            </a:r>
            <a:endParaRPr sz="24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419DB8EA-03AB-4C7D-8177-2E71A12F240A}"/>
              </a:ext>
            </a:extLst>
          </p:cNvPr>
          <p:cNvSpPr txBox="1"/>
          <p:nvPr/>
        </p:nvSpPr>
        <p:spPr>
          <a:xfrm>
            <a:off x="1115909" y="2242592"/>
            <a:ext cx="9960180" cy="892552"/>
          </a:xfrm>
          <a:prstGeom prst="rect">
            <a:avLst/>
          </a:prstGeom>
          <a:noFill/>
        </p:spPr>
        <p:txBody>
          <a:bodyPr wrap="square" rtlCol="0">
            <a:spAutoFit/>
          </a:bodyPr>
          <a:lstStyle/>
          <a:p>
            <a:r>
              <a:rPr lang="vi-VN" sz="2600">
                <a:latin typeface="K2D"/>
              </a:rPr>
              <a:t>Thông báo lỗi </a:t>
            </a:r>
            <a:r>
              <a:rPr lang="vi-VN" sz="2600" b="1">
                <a:latin typeface="K2D"/>
              </a:rPr>
              <a:t>tiết lộ quá nhiều thông tin nội bộ</a:t>
            </a:r>
            <a:r>
              <a:rPr lang="vi-VN" sz="2600">
                <a:latin typeface="K2D"/>
              </a:rPr>
              <a:t> (cấu trúc DB, stacktrace, version server, câu truy vấn…).</a:t>
            </a:r>
          </a:p>
        </p:txBody>
      </p:sp>
      <p:sp>
        <p:nvSpPr>
          <p:cNvPr id="12" name="TextBox 11">
            <a:extLst>
              <a:ext uri="{FF2B5EF4-FFF2-40B4-BE49-F238E27FC236}">
                <a16:creationId xmlns:a16="http://schemas.microsoft.com/office/drawing/2014/main" id="{715E61F3-6547-494E-9C95-8721223F7CA5}"/>
              </a:ext>
            </a:extLst>
          </p:cNvPr>
          <p:cNvSpPr txBox="1"/>
          <p:nvPr/>
        </p:nvSpPr>
        <p:spPr>
          <a:xfrm>
            <a:off x="1115909" y="3429000"/>
            <a:ext cx="9960180" cy="1692771"/>
          </a:xfrm>
          <a:prstGeom prst="rect">
            <a:avLst/>
          </a:prstGeom>
          <a:noFill/>
        </p:spPr>
        <p:txBody>
          <a:bodyPr wrap="square" rtlCol="0">
            <a:spAutoFit/>
          </a:bodyPr>
          <a:lstStyle/>
          <a:p>
            <a:pPr algn="l"/>
            <a:r>
              <a:rPr lang="vi-VN" sz="2600" b="1">
                <a:latin typeface="K2D"/>
              </a:rPr>
              <a:t>Rủi ro:</a:t>
            </a:r>
          </a:p>
          <a:p>
            <a:pPr marL="457200" lvl="2" indent="-457200">
              <a:buFontTx/>
              <a:buChar char="-"/>
            </a:pPr>
            <a:r>
              <a:rPr lang="vi-VN" sz="2600">
                <a:latin typeface="K2D"/>
              </a:rPr>
              <a:t>Tăng bề mặt tấn công do lộ chi tiết logic nghiệp vụ và luồng xử lý.</a:t>
            </a:r>
          </a:p>
          <a:p>
            <a:pPr marL="457200" lvl="2" indent="-457200">
              <a:buFontTx/>
              <a:buChar char="-"/>
            </a:pPr>
            <a:r>
              <a:rPr lang="vi-VN" sz="2600">
                <a:latin typeface="K2D"/>
              </a:rPr>
              <a:t>Thông tin về công nghệ và cấu hình có thể bị lộ, giúp hacker lên kế hoạch tấn công.</a:t>
            </a:r>
          </a:p>
        </p:txBody>
      </p:sp>
    </p:spTree>
    <p:extLst>
      <p:ext uri="{BB962C8B-B14F-4D97-AF65-F5344CB8AC3E}">
        <p14:creationId xmlns:p14="http://schemas.microsoft.com/office/powerpoint/2010/main" val="132913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21</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4 .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Xử lý &amp; hiển thị lỗi không an toàn (Improper Error Handling)</a:t>
            </a:r>
            <a:endParaRPr sz="24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715E61F3-6547-494E-9C95-8721223F7CA5}"/>
              </a:ext>
            </a:extLst>
          </p:cNvPr>
          <p:cNvSpPr txBox="1"/>
          <p:nvPr/>
        </p:nvSpPr>
        <p:spPr>
          <a:xfrm>
            <a:off x="728895" y="2171817"/>
            <a:ext cx="3979462" cy="3693319"/>
          </a:xfrm>
          <a:prstGeom prst="rect">
            <a:avLst/>
          </a:prstGeom>
          <a:noFill/>
        </p:spPr>
        <p:txBody>
          <a:bodyPr wrap="square" rtlCol="0">
            <a:spAutoFit/>
          </a:bodyPr>
          <a:lstStyle/>
          <a:p>
            <a:pPr algn="l"/>
            <a:r>
              <a:rPr lang="vi-VN" sz="2600" b="1">
                <a:latin typeface="K2D"/>
              </a:rPr>
              <a:t>Cách thức tấn công:</a:t>
            </a:r>
          </a:p>
          <a:p>
            <a:pPr marL="457200" lvl="2" indent="-457200">
              <a:buFontTx/>
              <a:buChar char="-"/>
            </a:pPr>
            <a:r>
              <a:rPr lang="vi-VN" sz="2600">
                <a:latin typeface="K2D"/>
              </a:rPr>
              <a:t>Kẻ tấn công cố tình gây lỗi để thu thập thông tin về phiên bản phần mềm.</a:t>
            </a:r>
          </a:p>
          <a:p>
            <a:pPr marL="457200" lvl="2" indent="-457200">
              <a:buFontTx/>
              <a:buChar char="-"/>
            </a:pPr>
            <a:r>
              <a:rPr lang="vi-VN" sz="2600">
                <a:latin typeface="K2D"/>
              </a:rPr>
              <a:t>Tra cứu thông tin lỗ hỗng trên CVE.</a:t>
            </a:r>
          </a:p>
          <a:p>
            <a:pPr marL="457200" lvl="2" indent="-457200">
              <a:buFontTx/>
              <a:buChar char="-"/>
            </a:pPr>
            <a:r>
              <a:rPr lang="vi-VN" sz="2600">
                <a:latin typeface="K2D"/>
              </a:rPr>
              <a:t>Sử dụng các công cụ khai thác lỗ hổng để tấn công.</a:t>
            </a:r>
          </a:p>
        </p:txBody>
      </p:sp>
      <p:pic>
        <p:nvPicPr>
          <p:cNvPr id="9" name="Picture 8">
            <a:extLst>
              <a:ext uri="{FF2B5EF4-FFF2-40B4-BE49-F238E27FC236}">
                <a16:creationId xmlns:a16="http://schemas.microsoft.com/office/drawing/2014/main" id="{4EB52349-77B0-4D20-B07C-E2D8BB24BA61}"/>
              </a:ext>
            </a:extLst>
          </p:cNvPr>
          <p:cNvPicPr>
            <a:picLocks noChangeAspect="1"/>
          </p:cNvPicPr>
          <p:nvPr/>
        </p:nvPicPr>
        <p:blipFill rotWithShape="1">
          <a:blip r:embed="rId3"/>
          <a:srcRect r="8482"/>
          <a:stretch/>
        </p:blipFill>
        <p:spPr>
          <a:xfrm>
            <a:off x="4708357" y="2951576"/>
            <a:ext cx="6324600" cy="2170051"/>
          </a:xfrm>
          <a:prstGeom prst="rect">
            <a:avLst/>
          </a:prstGeom>
        </p:spPr>
      </p:pic>
      <p:cxnSp>
        <p:nvCxnSpPr>
          <p:cNvPr id="11" name="Straight Connector 10">
            <a:extLst>
              <a:ext uri="{FF2B5EF4-FFF2-40B4-BE49-F238E27FC236}">
                <a16:creationId xmlns:a16="http://schemas.microsoft.com/office/drawing/2014/main" id="{C558F995-E3A4-4A3A-A99F-85BCA30039E5}"/>
              </a:ext>
            </a:extLst>
          </p:cNvPr>
          <p:cNvCxnSpPr>
            <a:cxnSpLocks/>
          </p:cNvCxnSpPr>
          <p:nvPr/>
        </p:nvCxnSpPr>
        <p:spPr>
          <a:xfrm>
            <a:off x="5948043" y="4800600"/>
            <a:ext cx="2129157"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1139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22</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4 .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Xử lý &amp; hiển thị lỗi không an toàn (Improper Error Handling)</a:t>
            </a:r>
            <a:endParaRPr sz="24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715E61F3-6547-494E-9C95-8721223F7CA5}"/>
              </a:ext>
            </a:extLst>
          </p:cNvPr>
          <p:cNvSpPr txBox="1"/>
          <p:nvPr/>
        </p:nvSpPr>
        <p:spPr>
          <a:xfrm>
            <a:off x="728895" y="2171817"/>
            <a:ext cx="3979462" cy="3693319"/>
          </a:xfrm>
          <a:prstGeom prst="rect">
            <a:avLst/>
          </a:prstGeom>
          <a:noFill/>
        </p:spPr>
        <p:txBody>
          <a:bodyPr wrap="square" rtlCol="0">
            <a:spAutoFit/>
          </a:bodyPr>
          <a:lstStyle/>
          <a:p>
            <a:pPr algn="l"/>
            <a:r>
              <a:rPr lang="vi-VN" sz="2600" b="1">
                <a:latin typeface="K2D"/>
              </a:rPr>
              <a:t>Cách thức tấn công:</a:t>
            </a:r>
          </a:p>
          <a:p>
            <a:pPr marL="457200" lvl="2" indent="-457200">
              <a:buFontTx/>
              <a:buChar char="-"/>
            </a:pPr>
            <a:r>
              <a:rPr lang="vi-VN" sz="2600">
                <a:latin typeface="K2D"/>
              </a:rPr>
              <a:t>Kẻ tấn công cố tình gây lỗi để thu thập thông tin về phiên bản phần mềm.</a:t>
            </a:r>
          </a:p>
          <a:p>
            <a:pPr marL="457200" lvl="2" indent="-457200">
              <a:buFontTx/>
              <a:buChar char="-"/>
            </a:pPr>
            <a:r>
              <a:rPr lang="vi-VN" sz="2600">
                <a:latin typeface="K2D"/>
              </a:rPr>
              <a:t>Tra cứu thông tin lỗ hỗng trên CVE.</a:t>
            </a:r>
          </a:p>
          <a:p>
            <a:pPr marL="457200" lvl="2" indent="-457200">
              <a:buFontTx/>
              <a:buChar char="-"/>
            </a:pPr>
            <a:r>
              <a:rPr lang="vi-VN" sz="2600">
                <a:latin typeface="K2D"/>
              </a:rPr>
              <a:t>Sử dụng các công cụ khai thác lỗ hổng để tấn công.</a:t>
            </a:r>
          </a:p>
        </p:txBody>
      </p:sp>
      <p:grpSp>
        <p:nvGrpSpPr>
          <p:cNvPr id="14" name="Group 13">
            <a:extLst>
              <a:ext uri="{FF2B5EF4-FFF2-40B4-BE49-F238E27FC236}">
                <a16:creationId xmlns:a16="http://schemas.microsoft.com/office/drawing/2014/main" id="{F49DB736-9F91-4F34-B85A-7F5451010D9C}"/>
              </a:ext>
            </a:extLst>
          </p:cNvPr>
          <p:cNvGrpSpPr/>
          <p:nvPr/>
        </p:nvGrpSpPr>
        <p:grpSpPr>
          <a:xfrm>
            <a:off x="4876800" y="2294274"/>
            <a:ext cx="6339533" cy="4079907"/>
            <a:chOff x="4876800" y="2294274"/>
            <a:chExt cx="6339533" cy="4079907"/>
          </a:xfrm>
        </p:grpSpPr>
        <p:pic>
          <p:nvPicPr>
            <p:cNvPr id="9" name="Picture 8">
              <a:extLst>
                <a:ext uri="{FF2B5EF4-FFF2-40B4-BE49-F238E27FC236}">
                  <a16:creationId xmlns:a16="http://schemas.microsoft.com/office/drawing/2014/main" id="{C9770E31-B658-41B1-B7A7-1D1155B5996E}"/>
                </a:ext>
              </a:extLst>
            </p:cNvPr>
            <p:cNvPicPr>
              <a:picLocks noChangeAspect="1"/>
            </p:cNvPicPr>
            <p:nvPr/>
          </p:nvPicPr>
          <p:blipFill>
            <a:blip r:embed="rId3"/>
            <a:stretch>
              <a:fillRect/>
            </a:stretch>
          </p:blipFill>
          <p:spPr>
            <a:xfrm>
              <a:off x="4876800" y="2294274"/>
              <a:ext cx="6339533" cy="996499"/>
            </a:xfrm>
            <a:prstGeom prst="rect">
              <a:avLst/>
            </a:prstGeom>
          </p:spPr>
        </p:pic>
        <p:pic>
          <p:nvPicPr>
            <p:cNvPr id="11" name="Picture 10">
              <a:extLst>
                <a:ext uri="{FF2B5EF4-FFF2-40B4-BE49-F238E27FC236}">
                  <a16:creationId xmlns:a16="http://schemas.microsoft.com/office/drawing/2014/main" id="{DBA0FF97-77F4-479D-8EAF-2E15397E9A79}"/>
                </a:ext>
              </a:extLst>
            </p:cNvPr>
            <p:cNvPicPr>
              <a:picLocks noChangeAspect="1"/>
            </p:cNvPicPr>
            <p:nvPr/>
          </p:nvPicPr>
          <p:blipFill>
            <a:blip r:embed="rId4"/>
            <a:stretch>
              <a:fillRect/>
            </a:stretch>
          </p:blipFill>
          <p:spPr>
            <a:xfrm>
              <a:off x="4876800" y="3253659"/>
              <a:ext cx="6339533" cy="3120522"/>
            </a:xfrm>
            <a:prstGeom prst="rect">
              <a:avLst/>
            </a:prstGeom>
          </p:spPr>
        </p:pic>
      </p:grpSp>
      <p:cxnSp>
        <p:nvCxnSpPr>
          <p:cNvPr id="18" name="Straight Connector 17">
            <a:extLst>
              <a:ext uri="{FF2B5EF4-FFF2-40B4-BE49-F238E27FC236}">
                <a16:creationId xmlns:a16="http://schemas.microsoft.com/office/drawing/2014/main" id="{603FD1B5-4B35-4FD9-9B1A-20279909A9D8}"/>
              </a:ext>
            </a:extLst>
          </p:cNvPr>
          <p:cNvCxnSpPr>
            <a:cxnSpLocks/>
          </p:cNvCxnSpPr>
          <p:nvPr/>
        </p:nvCxnSpPr>
        <p:spPr>
          <a:xfrm>
            <a:off x="5029200" y="3048000"/>
            <a:ext cx="76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096729-E232-4A9C-8AF0-00EDA7FD8F4F}"/>
              </a:ext>
            </a:extLst>
          </p:cNvPr>
          <p:cNvCxnSpPr>
            <a:cxnSpLocks/>
          </p:cNvCxnSpPr>
          <p:nvPr/>
        </p:nvCxnSpPr>
        <p:spPr>
          <a:xfrm>
            <a:off x="6096000" y="6096000"/>
            <a:ext cx="76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0C8DDB-34DD-4CF5-8C3E-2AD915EAA1FB}"/>
              </a:ext>
            </a:extLst>
          </p:cNvPr>
          <p:cNvCxnSpPr>
            <a:cxnSpLocks/>
          </p:cNvCxnSpPr>
          <p:nvPr/>
        </p:nvCxnSpPr>
        <p:spPr>
          <a:xfrm>
            <a:off x="10287000" y="4038600"/>
            <a:ext cx="76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77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23</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4 .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Xử lý &amp; hiển thị lỗi không an toàn (Improper Error Handling)</a:t>
            </a:r>
            <a:endParaRPr sz="24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76C5ACB2-C4F4-45D8-88BE-8157CFE9F931}"/>
              </a:ext>
            </a:extLst>
          </p:cNvPr>
          <p:cNvPicPr>
            <a:picLocks noChangeAspect="1"/>
          </p:cNvPicPr>
          <p:nvPr/>
        </p:nvPicPr>
        <p:blipFill>
          <a:blip r:embed="rId3"/>
          <a:stretch>
            <a:fillRect/>
          </a:stretch>
        </p:blipFill>
        <p:spPr>
          <a:xfrm>
            <a:off x="1856638" y="2037827"/>
            <a:ext cx="8182809" cy="4293691"/>
          </a:xfrm>
          <a:prstGeom prst="rect">
            <a:avLst/>
          </a:prstGeom>
        </p:spPr>
      </p:pic>
    </p:spTree>
    <p:extLst>
      <p:ext uri="{BB962C8B-B14F-4D97-AF65-F5344CB8AC3E}">
        <p14:creationId xmlns:p14="http://schemas.microsoft.com/office/powerpoint/2010/main" val="2786118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24</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4 .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Xử lý &amp; hiển thị lỗi không an toàn (Improper Error Handling)</a:t>
            </a:r>
            <a:endParaRPr sz="24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D42273AF-1114-4CE8-B04F-2743B8B12D97}"/>
              </a:ext>
            </a:extLst>
          </p:cNvPr>
          <p:cNvSpPr txBox="1"/>
          <p:nvPr/>
        </p:nvSpPr>
        <p:spPr>
          <a:xfrm>
            <a:off x="1287997" y="2212094"/>
            <a:ext cx="9320092" cy="2893100"/>
          </a:xfrm>
          <a:prstGeom prst="rect">
            <a:avLst/>
          </a:prstGeom>
          <a:noFill/>
        </p:spPr>
        <p:txBody>
          <a:bodyPr wrap="square" rtlCol="0">
            <a:spAutoFit/>
          </a:bodyPr>
          <a:lstStyle/>
          <a:p>
            <a:pPr algn="l"/>
            <a:r>
              <a:rPr lang="vi-VN" sz="2600" b="1">
                <a:latin typeface="K2D"/>
              </a:rPr>
              <a:t>Cách thức phòng tránh:</a:t>
            </a:r>
          </a:p>
          <a:p>
            <a:pPr marL="457200" lvl="2" indent="-457200">
              <a:buFontTx/>
              <a:buChar char="-"/>
            </a:pPr>
            <a:r>
              <a:rPr lang="vi-VN" sz="2600">
                <a:latin typeface="K2D"/>
              </a:rPr>
              <a:t>Hiển thị thông báo lỗi chung chung, không tiết lộ chi tiết kỹ thuật.</a:t>
            </a:r>
          </a:p>
          <a:p>
            <a:pPr marL="457200" lvl="2" indent="-457200">
              <a:buFontTx/>
              <a:buChar char="-"/>
            </a:pPr>
            <a:r>
              <a:rPr lang="vi-VN" sz="2600">
                <a:latin typeface="K2D"/>
              </a:rPr>
              <a:t>Lưu log lỗi chi tiết trên server, không hiển thị cho người dùng.</a:t>
            </a:r>
          </a:p>
          <a:p>
            <a:pPr marL="457200" lvl="2" indent="-457200">
              <a:buFontTx/>
              <a:buChar char="-"/>
            </a:pPr>
            <a:r>
              <a:rPr lang="vi-VN" sz="2600">
                <a:latin typeface="K2D"/>
              </a:rPr>
              <a:t>Chạy ở chế độ không debug để ẩn stacktrace và thông tin nhạy cảm.</a:t>
            </a:r>
          </a:p>
          <a:p>
            <a:pPr marL="457200" lvl="2" indent="-457200">
              <a:buFontTx/>
              <a:buChar char="-"/>
            </a:pPr>
            <a:r>
              <a:rPr lang="vi-VN" sz="2600">
                <a:latin typeface="K2D"/>
              </a:rPr>
              <a:t>Luôn kiểm tra và xác thực dữ liệu đầu vào trước khi xử lý.</a:t>
            </a:r>
            <a:endParaRPr lang="en-VN" sz="2600" b="1" dirty="0">
              <a:solidFill>
                <a:schemeClr val="tx1"/>
              </a:solidFill>
              <a:latin typeface="K2D"/>
              <a:cs typeface="Times New Roman" panose="02020603050405020304" pitchFamily="18" charset="0"/>
            </a:endParaRPr>
          </a:p>
        </p:txBody>
      </p:sp>
    </p:spTree>
    <p:extLst>
      <p:ext uri="{BB962C8B-B14F-4D97-AF65-F5344CB8AC3E}">
        <p14:creationId xmlns:p14="http://schemas.microsoft.com/office/powerpoint/2010/main" val="303917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25</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5 .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Truy cập tệp không được phép (Path Traversal)</a:t>
            </a:r>
          </a:p>
        </p:txBody>
      </p:sp>
      <p:sp>
        <p:nvSpPr>
          <p:cNvPr id="14" name="TextBox 13">
            <a:extLst>
              <a:ext uri="{FF2B5EF4-FFF2-40B4-BE49-F238E27FC236}">
                <a16:creationId xmlns:a16="http://schemas.microsoft.com/office/drawing/2014/main" id="{D42273AF-1114-4CE8-B04F-2743B8B12D97}"/>
              </a:ext>
            </a:extLst>
          </p:cNvPr>
          <p:cNvSpPr txBox="1"/>
          <p:nvPr/>
        </p:nvSpPr>
        <p:spPr>
          <a:xfrm>
            <a:off x="1410201" y="3810000"/>
            <a:ext cx="9753600" cy="1200329"/>
          </a:xfrm>
          <a:prstGeom prst="rect">
            <a:avLst/>
          </a:prstGeom>
          <a:noFill/>
        </p:spPr>
        <p:txBody>
          <a:bodyPr wrap="square" rtlCol="0">
            <a:spAutoFit/>
          </a:bodyPr>
          <a:lstStyle/>
          <a:p>
            <a:pPr algn="l"/>
            <a:r>
              <a:rPr lang="vi-VN" sz="2400" b="1">
                <a:latin typeface="K2D"/>
              </a:rPr>
              <a:t>Nguyên nhân chủ quan:</a:t>
            </a:r>
          </a:p>
          <a:p>
            <a:pPr marL="342900" indent="-342900" algn="l">
              <a:buFontTx/>
              <a:buChar char="-"/>
            </a:pPr>
            <a:r>
              <a:rPr lang="vi-VN" sz="2400">
                <a:latin typeface="K2D"/>
              </a:rPr>
              <a:t>Bật tính năng </a:t>
            </a:r>
            <a:r>
              <a:rPr lang="vi-VN" sz="2400" b="1">
                <a:latin typeface="K2D"/>
              </a:rPr>
              <a:t>Directory Listing </a:t>
            </a:r>
            <a:r>
              <a:rPr lang="vi-VN" sz="2400">
                <a:latin typeface="K2D"/>
              </a:rPr>
              <a:t>trên (Apache/Nginx/IIS).</a:t>
            </a:r>
          </a:p>
          <a:p>
            <a:pPr marL="342900" indent="-342900" algn="l">
              <a:buFontTx/>
              <a:buChar char="-"/>
            </a:pPr>
            <a:r>
              <a:rPr lang="vi-VN" sz="2400" b="1">
                <a:latin typeface="K2D"/>
              </a:rPr>
              <a:t>Chưa cấu hình WAF </a:t>
            </a:r>
            <a:r>
              <a:rPr lang="vi-VN" sz="2400">
                <a:latin typeface="K2D"/>
              </a:rPr>
              <a:t>để chặn truy cập thư mục, tập tin hoặc quét thư mục.</a:t>
            </a:r>
          </a:p>
        </p:txBody>
      </p:sp>
      <p:sp>
        <p:nvSpPr>
          <p:cNvPr id="12" name="TextBox 11">
            <a:extLst>
              <a:ext uri="{FF2B5EF4-FFF2-40B4-BE49-F238E27FC236}">
                <a16:creationId xmlns:a16="http://schemas.microsoft.com/office/drawing/2014/main" id="{689A51C1-231E-4C80-A8F4-042CAC114D47}"/>
              </a:ext>
            </a:extLst>
          </p:cNvPr>
          <p:cNvSpPr txBox="1"/>
          <p:nvPr/>
        </p:nvSpPr>
        <p:spPr>
          <a:xfrm>
            <a:off x="1410201" y="2310222"/>
            <a:ext cx="9526003" cy="1200329"/>
          </a:xfrm>
          <a:prstGeom prst="rect">
            <a:avLst/>
          </a:prstGeom>
          <a:noFill/>
        </p:spPr>
        <p:txBody>
          <a:bodyPr wrap="square">
            <a:spAutoFit/>
          </a:bodyPr>
          <a:lstStyle/>
          <a:p>
            <a:r>
              <a:rPr lang="vi-VN" sz="2400">
                <a:latin typeface="K2D"/>
              </a:rPr>
              <a:t>Xảy ra khi máy chủ web cấu hình lỗi, cho phép </a:t>
            </a:r>
            <a:r>
              <a:rPr lang="vi-VN" sz="2400" b="1">
                <a:latin typeface="K2D"/>
              </a:rPr>
              <a:t>người dùng xem danh sách tất cả các tập tin và thư mục</a:t>
            </a:r>
            <a:r>
              <a:rPr lang="vi-VN" sz="2400">
                <a:latin typeface="K2D"/>
              </a:rPr>
              <a:t> trong một thư mục cụ thể thay vì trả về lỗi 403 (Forbidden) hoặc một trang web mặc định.</a:t>
            </a:r>
          </a:p>
        </p:txBody>
      </p:sp>
    </p:spTree>
    <p:extLst>
      <p:ext uri="{BB962C8B-B14F-4D97-AF65-F5344CB8AC3E}">
        <p14:creationId xmlns:p14="http://schemas.microsoft.com/office/powerpoint/2010/main" val="272221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26</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5 .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Truy cập tệp không được phép (Path Traversal)</a:t>
            </a:r>
          </a:p>
        </p:txBody>
      </p:sp>
      <p:sp>
        <p:nvSpPr>
          <p:cNvPr id="11" name="TextBox 10">
            <a:extLst>
              <a:ext uri="{FF2B5EF4-FFF2-40B4-BE49-F238E27FC236}">
                <a16:creationId xmlns:a16="http://schemas.microsoft.com/office/drawing/2014/main" id="{4AAF9CB9-20C5-48A5-A5CF-4E23B1B6BF92}"/>
              </a:ext>
            </a:extLst>
          </p:cNvPr>
          <p:cNvSpPr txBox="1"/>
          <p:nvPr/>
        </p:nvSpPr>
        <p:spPr>
          <a:xfrm>
            <a:off x="1354131" y="2362953"/>
            <a:ext cx="9483736" cy="3046988"/>
          </a:xfrm>
          <a:prstGeom prst="rect">
            <a:avLst/>
          </a:prstGeom>
          <a:noFill/>
        </p:spPr>
        <p:txBody>
          <a:bodyPr wrap="square">
            <a:spAutoFit/>
          </a:bodyPr>
          <a:lstStyle/>
          <a:p>
            <a:r>
              <a:rPr lang="vi-VN" sz="2400" b="1">
                <a:latin typeface="K2D"/>
              </a:rPr>
              <a:t>Rủi ro:</a:t>
            </a:r>
          </a:p>
          <a:p>
            <a:pPr marL="342900" indent="-342900">
              <a:buFontTx/>
              <a:buChar char="-"/>
            </a:pPr>
            <a:r>
              <a:rPr lang="vi-VN" sz="2400" b="1">
                <a:latin typeface="K2D"/>
              </a:rPr>
              <a:t>Lộ thông tin nhạy cảm:</a:t>
            </a:r>
            <a:r>
              <a:rPr lang="vi-VN" sz="2400">
                <a:latin typeface="K2D"/>
              </a:rPr>
              <a:t> Kẻ tấn công có thể xem được mã nguồn, tệp cấu hình, mật khẩu, và tài liệu nội bộ.</a:t>
            </a:r>
          </a:p>
          <a:p>
            <a:pPr marL="342900" indent="-342900">
              <a:buFontTx/>
              <a:buChar char="-"/>
            </a:pPr>
            <a:r>
              <a:rPr lang="vi-VN" sz="2400" b="1">
                <a:latin typeface="K2D"/>
              </a:rPr>
              <a:t>Truy cập và sửa đổi dữ liệu trái phép: </a:t>
            </a:r>
            <a:r>
              <a:rPr lang="vi-VN" sz="2400">
                <a:latin typeface="K2D"/>
              </a:rPr>
              <a:t>Kẻ tấn công có thể xem, chỉnh sửa hoặc xóa dữ liệu của người dùng khác (hồ sơ, đơn hàng, tài liệu cá nhân...).</a:t>
            </a:r>
          </a:p>
          <a:p>
            <a:pPr marL="342900" indent="-342900">
              <a:buFontTx/>
              <a:buChar char="-"/>
            </a:pPr>
            <a:r>
              <a:rPr lang="vi-VN" sz="2400" b="1">
                <a:latin typeface="K2D"/>
              </a:rPr>
              <a:t>Nhận diện cấu trúc hệ thống:</a:t>
            </a:r>
            <a:r>
              <a:rPr lang="vi-VN" sz="2400">
                <a:latin typeface="K2D"/>
              </a:rPr>
              <a:t> Kẻ tấn công có thể lập bản đồ chi tiết cấu trúc tập tin, phiên bản hệ thống và lộ trình tấn công tiếp theo.</a:t>
            </a:r>
          </a:p>
        </p:txBody>
      </p:sp>
    </p:spTree>
    <p:extLst>
      <p:ext uri="{BB962C8B-B14F-4D97-AF65-F5344CB8AC3E}">
        <p14:creationId xmlns:p14="http://schemas.microsoft.com/office/powerpoint/2010/main" val="1134552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27</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5 .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Truy cập tệp không được phép (Path Traversal)</a:t>
            </a:r>
          </a:p>
        </p:txBody>
      </p:sp>
      <p:sp>
        <p:nvSpPr>
          <p:cNvPr id="12" name="TextBox 11">
            <a:extLst>
              <a:ext uri="{FF2B5EF4-FFF2-40B4-BE49-F238E27FC236}">
                <a16:creationId xmlns:a16="http://schemas.microsoft.com/office/drawing/2014/main" id="{9B915FEB-02F3-4538-AF62-6C781FA5F1D3}"/>
              </a:ext>
            </a:extLst>
          </p:cNvPr>
          <p:cNvSpPr txBox="1"/>
          <p:nvPr/>
        </p:nvSpPr>
        <p:spPr>
          <a:xfrm>
            <a:off x="656705" y="2362953"/>
            <a:ext cx="5198663" cy="3477875"/>
          </a:xfrm>
          <a:prstGeom prst="rect">
            <a:avLst/>
          </a:prstGeom>
          <a:noFill/>
        </p:spPr>
        <p:txBody>
          <a:bodyPr wrap="square">
            <a:spAutoFit/>
          </a:bodyPr>
          <a:lstStyle/>
          <a:p>
            <a:r>
              <a:rPr lang="vi-VN" sz="2200" b="1">
                <a:latin typeface="K2D"/>
              </a:rPr>
              <a:t>Cách thức tấn công:</a:t>
            </a:r>
          </a:p>
          <a:p>
            <a:pPr marL="457200" indent="-457200">
              <a:buFont typeface="+mj-lt"/>
              <a:buAutoNum type="arabicPeriod"/>
            </a:pPr>
            <a:r>
              <a:rPr lang="vi-VN" sz="2200">
                <a:latin typeface="K2D"/>
              </a:rPr>
              <a:t>Thử các đường dẫn phổ biến: Kẻ tấn công thử truy cập các thư mục có thể tồn tại mà không có file index (ví dụ: /uploads/, /assets/, /backup/, /temp/).</a:t>
            </a:r>
          </a:p>
          <a:p>
            <a:pPr marL="457200" indent="-457200">
              <a:buFont typeface="+mj-lt"/>
              <a:buAutoNum type="arabicPeriod"/>
            </a:pPr>
            <a:endParaRPr lang="vi-VN" sz="2200">
              <a:latin typeface="K2D"/>
            </a:endParaRPr>
          </a:p>
          <a:p>
            <a:pPr marL="457200" indent="-457200">
              <a:buFont typeface="+mj-lt"/>
              <a:buAutoNum type="arabicPeriod"/>
            </a:pPr>
            <a:r>
              <a:rPr lang="vi-VN" sz="2200">
                <a:latin typeface="K2D"/>
              </a:rPr>
              <a:t>Xem phản hồi: Nếu máy chủ trả về một trang hiển thị danh sách tất cả các tệp (bao gồm cả các tệp nhạy cảm như .zip, .sql, .env), cuộc tấn công thành công.</a:t>
            </a:r>
          </a:p>
        </p:txBody>
      </p:sp>
      <p:pic>
        <p:nvPicPr>
          <p:cNvPr id="13" name="Picture 12">
            <a:extLst>
              <a:ext uri="{FF2B5EF4-FFF2-40B4-BE49-F238E27FC236}">
                <a16:creationId xmlns:a16="http://schemas.microsoft.com/office/drawing/2014/main" id="{A0435DCB-353F-484B-8B0A-730088A09051}"/>
              </a:ext>
            </a:extLst>
          </p:cNvPr>
          <p:cNvPicPr>
            <a:picLocks noChangeAspect="1"/>
          </p:cNvPicPr>
          <p:nvPr/>
        </p:nvPicPr>
        <p:blipFill rotWithShape="1">
          <a:blip r:embed="rId3"/>
          <a:srcRect b="15894"/>
          <a:stretch/>
        </p:blipFill>
        <p:spPr>
          <a:xfrm>
            <a:off x="5879431" y="2133600"/>
            <a:ext cx="5509305" cy="3930239"/>
          </a:xfrm>
          <a:prstGeom prst="rect">
            <a:avLst/>
          </a:prstGeom>
        </p:spPr>
      </p:pic>
    </p:spTree>
    <p:extLst>
      <p:ext uri="{BB962C8B-B14F-4D97-AF65-F5344CB8AC3E}">
        <p14:creationId xmlns:p14="http://schemas.microsoft.com/office/powerpoint/2010/main" val="2911885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28</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5 .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Truy cập tệp không được phép (Path Traversal)</a:t>
            </a:r>
          </a:p>
        </p:txBody>
      </p:sp>
      <p:sp>
        <p:nvSpPr>
          <p:cNvPr id="13" name="TextBox 12">
            <a:extLst>
              <a:ext uri="{FF2B5EF4-FFF2-40B4-BE49-F238E27FC236}">
                <a16:creationId xmlns:a16="http://schemas.microsoft.com/office/drawing/2014/main" id="{C4F88FD3-D188-4E2E-9596-6AAB9C99B65C}"/>
              </a:ext>
            </a:extLst>
          </p:cNvPr>
          <p:cNvSpPr txBox="1"/>
          <p:nvPr/>
        </p:nvSpPr>
        <p:spPr>
          <a:xfrm>
            <a:off x="2209800" y="2362200"/>
            <a:ext cx="7979103" cy="2954655"/>
          </a:xfrm>
          <a:prstGeom prst="rect">
            <a:avLst/>
          </a:prstGeom>
          <a:noFill/>
        </p:spPr>
        <p:txBody>
          <a:bodyPr wrap="square">
            <a:spAutoFit/>
          </a:bodyPr>
          <a:lstStyle/>
          <a:p>
            <a:r>
              <a:rPr lang="vi-VN" sz="2400" b="1">
                <a:latin typeface="K2D"/>
              </a:rPr>
              <a:t>Biện pháp phòng chống:</a:t>
            </a:r>
          </a:p>
          <a:p>
            <a:pPr marL="457200" indent="-457200">
              <a:buFont typeface="+mj-lt"/>
              <a:buAutoNum type="arabicPeriod"/>
            </a:pPr>
            <a:r>
              <a:rPr lang="vi-VN" sz="2400">
                <a:latin typeface="K2D"/>
              </a:rPr>
              <a:t>Vô hiệu hóa Directory Listing: Phải đảm bảo cấu hình máy chủ web (Apache, Nginx) tắt triệt để tính năng liệt kê thư mục.</a:t>
            </a:r>
          </a:p>
          <a:p>
            <a:pPr lvl="2"/>
            <a:r>
              <a:rPr lang="vi-VN" sz="2400">
                <a:latin typeface="K2D"/>
              </a:rPr>
              <a:t>         </a:t>
            </a:r>
            <a:r>
              <a:rPr lang="vi-VN" sz="2000">
                <a:effectLst/>
                <a:latin typeface="K2D"/>
              </a:rPr>
              <a:t>Ví dụ (Apache): Thêm -Indexes vào chỉ thị Options trong file cấu hình.</a:t>
            </a:r>
            <a:endParaRPr lang="vi-VN" sz="2000">
              <a:latin typeface="K2D"/>
            </a:endParaRPr>
          </a:p>
          <a:p>
            <a:pPr marL="457200" indent="-457200">
              <a:buFont typeface="+mj-lt"/>
              <a:buAutoNum type="arabicPeriod"/>
            </a:pPr>
            <a:r>
              <a:rPr lang="vi-VN" sz="2200">
                <a:latin typeface="K2D"/>
              </a:rPr>
              <a:t>Cấu hình các gói bảo mật mới như libapache2-mod-security2,            fail2ban để chặn các công cụ quét thư mục tập tin trong web server.</a:t>
            </a:r>
          </a:p>
        </p:txBody>
      </p:sp>
    </p:spTree>
    <p:extLst>
      <p:ext uri="{BB962C8B-B14F-4D97-AF65-F5344CB8AC3E}">
        <p14:creationId xmlns:p14="http://schemas.microsoft.com/office/powerpoint/2010/main" val="371831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29</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endParaRPr sz="24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715E61F3-6547-494E-9C95-8721223F7CA5}"/>
              </a:ext>
            </a:extLst>
          </p:cNvPr>
          <p:cNvSpPr txBox="1"/>
          <p:nvPr/>
        </p:nvSpPr>
        <p:spPr>
          <a:xfrm>
            <a:off x="1115909" y="2217196"/>
            <a:ext cx="9960180" cy="1938992"/>
          </a:xfrm>
          <a:prstGeom prst="rect">
            <a:avLst/>
          </a:prstGeom>
          <a:noFill/>
        </p:spPr>
        <p:txBody>
          <a:bodyPr wrap="square" rtlCol="0">
            <a:spAutoFit/>
          </a:bodyPr>
          <a:lstStyle/>
          <a:p>
            <a:pPr algn="l"/>
            <a:r>
              <a:rPr lang="en-US" sz="2400" b="1">
                <a:effectLst/>
                <a:latin typeface="K2D"/>
                <a:ea typeface="Times New Roman" panose="02020603050405020304" pitchFamily="18" charset="0"/>
              </a:rPr>
              <a:t>RBAC (Role-Based Access Control)</a:t>
            </a:r>
            <a:r>
              <a:rPr lang="en-US" sz="2400">
                <a:effectLst/>
                <a:latin typeface="K2D"/>
                <a:ea typeface="Times New Roman" panose="02020603050405020304" pitchFamily="18" charset="0"/>
              </a:rPr>
              <a:t> là mô hình kiểm soát truy cập dựa trên vai trò, trong đó quyền truy cập không gán trực tiếp cho từng người dùng mà gán thông qua </a:t>
            </a:r>
            <a:r>
              <a:rPr lang="en-US" sz="2400" b="1">
                <a:effectLst/>
                <a:latin typeface="K2D"/>
                <a:ea typeface="Times New Roman" panose="02020603050405020304" pitchFamily="18" charset="0"/>
              </a:rPr>
              <a:t>vai trò (role)</a:t>
            </a:r>
            <a:r>
              <a:rPr lang="en-US" sz="2400">
                <a:effectLst/>
                <a:latin typeface="K2D"/>
                <a:ea typeface="Times New Roman" panose="02020603050405020304" pitchFamily="18" charset="0"/>
              </a:rPr>
              <a:t>. </a:t>
            </a:r>
          </a:p>
          <a:p>
            <a:pPr algn="l"/>
            <a:r>
              <a:rPr lang="en-US" sz="2400">
                <a:effectLst/>
                <a:latin typeface="K2D"/>
                <a:ea typeface="Times New Roman" panose="02020603050405020304" pitchFamily="18" charset="0"/>
              </a:rPr>
              <a:t>Mỗi vai trò sẽ có các quyền nhất định, và người dùng được gán một hoặc nhiều vai trò tương ứng.</a:t>
            </a:r>
            <a:endParaRPr lang="vi-VN" sz="2400">
              <a:latin typeface="K2D"/>
            </a:endParaRPr>
          </a:p>
        </p:txBody>
      </p:sp>
      <p:sp>
        <p:nvSpPr>
          <p:cNvPr id="13" name="TextBox 12">
            <a:extLst>
              <a:ext uri="{FF2B5EF4-FFF2-40B4-BE49-F238E27FC236}">
                <a16:creationId xmlns:a16="http://schemas.microsoft.com/office/drawing/2014/main" id="{54B62FFA-8119-450D-8062-CDE909854D0C}"/>
              </a:ext>
            </a:extLst>
          </p:cNvPr>
          <p:cNvSpPr txBox="1"/>
          <p:nvPr/>
        </p:nvSpPr>
        <p:spPr>
          <a:xfrm>
            <a:off x="2819400" y="4192283"/>
            <a:ext cx="6093994" cy="1774845"/>
          </a:xfrm>
          <a:prstGeom prst="rect">
            <a:avLst/>
          </a:prstGeom>
          <a:noFill/>
        </p:spPr>
        <p:txBody>
          <a:bodyPr wrap="square">
            <a:spAutoFit/>
          </a:bodyPr>
          <a:lstStyle/>
          <a:p>
            <a:pPr marL="0" marR="0" algn="just">
              <a:spcBef>
                <a:spcPts val="0"/>
              </a:spcBef>
              <a:spcAft>
                <a:spcPts val="800"/>
              </a:spcAft>
            </a:pPr>
            <a:r>
              <a:rPr lang="en-US" sz="2400">
                <a:effectLst/>
                <a:latin typeface="K2D"/>
                <a:ea typeface="Times New Roman" panose="02020603050405020304" pitchFamily="18" charset="0"/>
                <a:cs typeface="Times New Roman" panose="02020603050405020304" pitchFamily="18" charset="0"/>
              </a:rPr>
              <a:t>Ví dụ:</a:t>
            </a:r>
            <a:endParaRPr lang="vi-VN" sz="2400">
              <a:effectLst/>
              <a:latin typeface="K2D"/>
              <a:ea typeface="SimSun" panose="02010600030101010101" pitchFamily="2" charset="-122"/>
              <a:cs typeface="Times New Roman" panose="02020603050405020304" pitchFamily="18" charset="0"/>
            </a:endParaRPr>
          </a:p>
          <a:p>
            <a:pPr marL="342900" marR="0" lvl="0" indent="-342900" algn="just">
              <a:spcBef>
                <a:spcPts val="0"/>
              </a:spcBef>
              <a:spcAft>
                <a:spcPts val="800"/>
              </a:spcAft>
              <a:buSzPts val="1000"/>
              <a:buFont typeface="Symbol" panose="05050102010706020507" pitchFamily="18" charset="2"/>
              <a:buChar char=""/>
              <a:tabLst>
                <a:tab pos="457200" algn="l"/>
              </a:tabLst>
            </a:pPr>
            <a:r>
              <a:rPr lang="en-US" sz="2400" b="1">
                <a:effectLst/>
                <a:latin typeface="K2D"/>
                <a:ea typeface="Times New Roman" panose="02020603050405020304" pitchFamily="18" charset="0"/>
                <a:cs typeface="Times New Roman" panose="02020603050405020304" pitchFamily="18" charset="0"/>
              </a:rPr>
              <a:t>Admin</a:t>
            </a:r>
            <a:r>
              <a:rPr lang="en-US" sz="2400">
                <a:effectLst/>
                <a:latin typeface="K2D"/>
                <a:ea typeface="Times New Roman" panose="02020603050405020304" pitchFamily="18" charset="0"/>
                <a:cs typeface="Times New Roman" panose="02020603050405020304" pitchFamily="18" charset="0"/>
              </a:rPr>
              <a:t>: có toàn quyền quản trị hệ thống.</a:t>
            </a:r>
            <a:endParaRPr lang="vi-VN" sz="2400">
              <a:effectLst/>
              <a:latin typeface="K2D"/>
              <a:ea typeface="SimSun" panose="02010600030101010101" pitchFamily="2" charset="-122"/>
              <a:cs typeface="Times New Roman" panose="02020603050405020304" pitchFamily="18" charset="0"/>
            </a:endParaRPr>
          </a:p>
          <a:p>
            <a:pPr marL="342900" marR="0" lvl="0" indent="-342900" algn="just">
              <a:spcBef>
                <a:spcPts val="0"/>
              </a:spcBef>
              <a:spcAft>
                <a:spcPts val="800"/>
              </a:spcAft>
              <a:buSzPts val="1000"/>
              <a:buFont typeface="Symbol" panose="05050102010706020507" pitchFamily="18" charset="2"/>
              <a:buChar char=""/>
              <a:tabLst>
                <a:tab pos="457200" algn="l"/>
              </a:tabLst>
            </a:pPr>
            <a:r>
              <a:rPr lang="en-US" sz="2400" b="1">
                <a:effectLst/>
                <a:latin typeface="K2D"/>
                <a:ea typeface="Times New Roman" panose="02020603050405020304" pitchFamily="18" charset="0"/>
                <a:cs typeface="Times New Roman" panose="02020603050405020304" pitchFamily="18" charset="0"/>
              </a:rPr>
              <a:t>User</a:t>
            </a:r>
            <a:r>
              <a:rPr lang="en-US" sz="2400">
                <a:effectLst/>
                <a:latin typeface="K2D"/>
                <a:ea typeface="Times New Roman" panose="02020603050405020304" pitchFamily="18" charset="0"/>
                <a:cs typeface="Times New Roman" panose="02020603050405020304" pitchFamily="18" charset="0"/>
              </a:rPr>
              <a:t>: chỉ được xem và chỉnh sửa dữ liệu cá nhân.</a:t>
            </a:r>
            <a:endParaRPr lang="vi-VN" sz="2400">
              <a:effectLst/>
              <a:latin typeface="K2D"/>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77447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493018"/>
            <a:ext cx="4519295" cy="574040"/>
          </a:xfrm>
          <a:prstGeom prst="rect">
            <a:avLst/>
          </a:prstGeom>
        </p:spPr>
        <p:txBody>
          <a:bodyPr vert="horz" wrap="square" lIns="0" tIns="12700" rIns="0" bIns="0" rtlCol="0">
            <a:spAutoFit/>
          </a:bodyPr>
          <a:lstStyle/>
          <a:p>
            <a:pPr marL="12700">
              <a:lnSpc>
                <a:spcPct val="100000"/>
              </a:lnSpc>
              <a:spcBef>
                <a:spcPts val="100"/>
              </a:spcBef>
            </a:pPr>
            <a:r>
              <a:rPr spc="-270" dirty="0"/>
              <a:t>Danh</a:t>
            </a:r>
            <a:r>
              <a:rPr spc="-114" dirty="0"/>
              <a:t> </a:t>
            </a:r>
            <a:r>
              <a:rPr spc="-180" dirty="0"/>
              <a:t>sách</a:t>
            </a:r>
            <a:r>
              <a:rPr spc="-110" dirty="0"/>
              <a:t> </a:t>
            </a:r>
            <a:r>
              <a:rPr spc="-195" dirty="0"/>
              <a:t>thành</a:t>
            </a:r>
            <a:r>
              <a:rPr spc="-114" dirty="0"/>
              <a:t> </a:t>
            </a:r>
            <a:r>
              <a:rPr spc="-120" dirty="0"/>
              <a:t>viên</a:t>
            </a: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3</a:t>
            </a:fld>
            <a:endParaRPr spc="-25" dirty="0"/>
          </a:p>
        </p:txBody>
      </p:sp>
      <p:sp>
        <p:nvSpPr>
          <p:cNvPr id="3" name="object 3"/>
          <p:cNvSpPr txBox="1"/>
          <p:nvPr/>
        </p:nvSpPr>
        <p:spPr>
          <a:xfrm>
            <a:off x="890708" y="1676400"/>
            <a:ext cx="6669405" cy="1859483"/>
          </a:xfrm>
          <a:prstGeom prst="rect">
            <a:avLst/>
          </a:prstGeom>
        </p:spPr>
        <p:txBody>
          <a:bodyPr vert="horz" wrap="square" lIns="0" tIns="165100" rIns="0" bIns="0" rtlCol="0">
            <a:spAutoFit/>
          </a:bodyPr>
          <a:lstStyle/>
          <a:p>
            <a:pPr marL="571500" indent="-558800">
              <a:lnSpc>
                <a:spcPct val="100000"/>
              </a:lnSpc>
              <a:spcBef>
                <a:spcPts val="1300"/>
              </a:spcBef>
              <a:buFont typeface="Arial"/>
              <a:buAutoNum type="arabicPeriod"/>
              <a:tabLst>
                <a:tab pos="571500" algn="l"/>
              </a:tabLst>
            </a:pPr>
            <a:r>
              <a:rPr sz="3000" b="1" spc="-95">
                <a:latin typeface="Tahoma"/>
                <a:cs typeface="Tahoma"/>
              </a:rPr>
              <a:t>B2203</a:t>
            </a:r>
            <a:r>
              <a:rPr lang="vi-VN" sz="3000" b="1" spc="-95">
                <a:latin typeface="Tahoma"/>
                <a:cs typeface="Tahoma"/>
              </a:rPr>
              <a:t>737</a:t>
            </a:r>
            <a:r>
              <a:rPr sz="3000" b="1" spc="80">
                <a:latin typeface="Tahoma"/>
                <a:cs typeface="Tahoma"/>
              </a:rPr>
              <a:t> </a:t>
            </a:r>
            <a:r>
              <a:rPr lang="vi-VN" sz="3000" b="1">
                <a:latin typeface="Tahoma"/>
                <a:cs typeface="Tahoma"/>
              </a:rPr>
              <a:t>Ngô Đức Thắng</a:t>
            </a:r>
            <a:endParaRPr sz="3000">
              <a:latin typeface="Tahoma"/>
              <a:cs typeface="Tahoma"/>
            </a:endParaRPr>
          </a:p>
          <a:p>
            <a:pPr marL="571500" indent="-558800">
              <a:lnSpc>
                <a:spcPct val="100000"/>
              </a:lnSpc>
              <a:spcBef>
                <a:spcPts val="1200"/>
              </a:spcBef>
              <a:buFont typeface="Arial"/>
              <a:buAutoNum type="arabicPeriod"/>
              <a:tabLst>
                <a:tab pos="571500" algn="l"/>
              </a:tabLst>
            </a:pPr>
            <a:r>
              <a:rPr sz="3000" b="1" spc="-120">
                <a:latin typeface="Tahoma"/>
                <a:cs typeface="Tahoma"/>
              </a:rPr>
              <a:t>B220</a:t>
            </a:r>
            <a:r>
              <a:rPr lang="vi-VN" sz="3000" b="1" spc="-120">
                <a:latin typeface="Tahoma"/>
                <a:cs typeface="Tahoma"/>
              </a:rPr>
              <a:t>3741</a:t>
            </a:r>
            <a:r>
              <a:rPr sz="3000" b="1" spc="90">
                <a:latin typeface="Tahoma"/>
                <a:cs typeface="Tahoma"/>
              </a:rPr>
              <a:t> </a:t>
            </a:r>
            <a:r>
              <a:rPr lang="vi-VN" sz="3000" b="1" spc="90">
                <a:latin typeface="Tahoma"/>
                <a:cs typeface="Tahoma"/>
              </a:rPr>
              <a:t>Trần Lý Minh Tiến</a:t>
            </a:r>
            <a:endParaRPr sz="3000">
              <a:latin typeface="Tahoma"/>
              <a:cs typeface="Tahoma"/>
            </a:endParaRPr>
          </a:p>
          <a:p>
            <a:pPr marL="571500" indent="-558800">
              <a:lnSpc>
                <a:spcPct val="100000"/>
              </a:lnSpc>
              <a:spcBef>
                <a:spcPts val="1200"/>
              </a:spcBef>
              <a:buFont typeface="Arial"/>
              <a:buAutoNum type="arabicPeriod"/>
              <a:tabLst>
                <a:tab pos="571500" algn="l"/>
              </a:tabLst>
            </a:pPr>
            <a:r>
              <a:rPr sz="3000" b="1" spc="-120">
                <a:latin typeface="Tahoma"/>
                <a:cs typeface="Tahoma"/>
              </a:rPr>
              <a:t>B220</a:t>
            </a:r>
            <a:r>
              <a:rPr lang="vi-VN" sz="3000" b="1" spc="-120">
                <a:latin typeface="Tahoma"/>
                <a:cs typeface="Tahoma"/>
              </a:rPr>
              <a:t>3712</a:t>
            </a:r>
            <a:r>
              <a:rPr sz="3000" b="1" spc="25">
                <a:latin typeface="Tahoma"/>
                <a:cs typeface="Tahoma"/>
              </a:rPr>
              <a:t> </a:t>
            </a:r>
            <a:r>
              <a:rPr lang="vi-VN" sz="3000" b="1">
                <a:latin typeface="Tahoma"/>
                <a:cs typeface="Tahoma"/>
              </a:rPr>
              <a:t>Lê Thành Duy</a:t>
            </a:r>
            <a:endParaRPr sz="3000">
              <a:latin typeface="Tahoma"/>
              <a:cs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30</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p>
        </p:txBody>
      </p:sp>
      <p:sp>
        <p:nvSpPr>
          <p:cNvPr id="12" name="TextBox 11">
            <a:extLst>
              <a:ext uri="{FF2B5EF4-FFF2-40B4-BE49-F238E27FC236}">
                <a16:creationId xmlns:a16="http://schemas.microsoft.com/office/drawing/2014/main" id="{715E61F3-6547-494E-9C95-8721223F7CA5}"/>
              </a:ext>
            </a:extLst>
          </p:cNvPr>
          <p:cNvSpPr txBox="1"/>
          <p:nvPr/>
        </p:nvSpPr>
        <p:spPr>
          <a:xfrm>
            <a:off x="728895" y="2514600"/>
            <a:ext cx="4590054" cy="2677656"/>
          </a:xfrm>
          <a:prstGeom prst="rect">
            <a:avLst/>
          </a:prstGeom>
          <a:noFill/>
        </p:spPr>
        <p:txBody>
          <a:bodyPr wrap="square" rtlCol="0">
            <a:spAutoFit/>
          </a:bodyPr>
          <a:lstStyle/>
          <a:p>
            <a:pPr algn="l"/>
            <a:r>
              <a:rPr lang="en-US" sz="2400">
                <a:effectLst/>
                <a:latin typeface="K2D"/>
                <a:ea typeface="Times New Roman" panose="02020603050405020304" pitchFamily="18" charset="0"/>
              </a:rPr>
              <a:t>RBAC giúp </a:t>
            </a:r>
            <a:r>
              <a:rPr lang="en-US" sz="2400" b="1">
                <a:effectLst/>
                <a:latin typeface="K2D"/>
                <a:ea typeface="Times New Roman" panose="02020603050405020304" pitchFamily="18" charset="0"/>
              </a:rPr>
              <a:t>đơn giản hóa quản lý quyền</a:t>
            </a:r>
            <a:r>
              <a:rPr lang="en-US" sz="2400">
                <a:effectLst/>
                <a:latin typeface="K2D"/>
                <a:ea typeface="Times New Roman" panose="02020603050405020304" pitchFamily="18" charset="0"/>
              </a:rPr>
              <a:t> trong hệ thống phức tạp.</a:t>
            </a:r>
          </a:p>
          <a:p>
            <a:pPr algn="l"/>
            <a:br>
              <a:rPr lang="en-US" sz="2400">
                <a:effectLst/>
                <a:latin typeface="K2D"/>
                <a:ea typeface="Times New Roman" panose="02020603050405020304" pitchFamily="18" charset="0"/>
              </a:rPr>
            </a:br>
            <a:r>
              <a:rPr lang="en-US" sz="2400">
                <a:effectLst/>
                <a:latin typeface="K2D"/>
                <a:ea typeface="Times New Roman" panose="02020603050405020304" pitchFamily="18" charset="0"/>
              </a:rPr>
              <a:t>Tuy nhiên, nếu </a:t>
            </a:r>
            <a:r>
              <a:rPr lang="en-US" sz="2400" b="1">
                <a:effectLst/>
                <a:latin typeface="K2D"/>
                <a:ea typeface="Times New Roman" panose="02020603050405020304" pitchFamily="18" charset="0"/>
              </a:rPr>
              <a:t>thiết kế sai </a:t>
            </a:r>
            <a:r>
              <a:rPr lang="en-US" sz="2400">
                <a:effectLst/>
                <a:latin typeface="K2D"/>
                <a:ea typeface="Times New Roman" panose="02020603050405020304" pitchFamily="18" charset="0"/>
              </a:rPr>
              <a:t>hoặc</a:t>
            </a:r>
            <a:r>
              <a:rPr lang="en-US" sz="2400" b="1">
                <a:effectLst/>
                <a:latin typeface="K2D"/>
                <a:ea typeface="Times New Roman" panose="02020603050405020304" pitchFamily="18" charset="0"/>
              </a:rPr>
              <a:t> kiểm soát không chặt chẽ</a:t>
            </a:r>
            <a:r>
              <a:rPr lang="en-US" sz="2400">
                <a:effectLst/>
                <a:latin typeface="K2D"/>
                <a:ea typeface="Times New Roman" panose="02020603050405020304" pitchFamily="18" charset="0"/>
              </a:rPr>
              <a:t>, RBAC có thể trở thành nguyên nhân </a:t>
            </a:r>
            <a:r>
              <a:rPr lang="en-US" sz="2400" b="1">
                <a:effectLst/>
                <a:latin typeface="K2D"/>
                <a:ea typeface="Times New Roman" panose="02020603050405020304" pitchFamily="18" charset="0"/>
              </a:rPr>
              <a:t>gây ra các lỗ hổng bảo mật nghiêm trọng</a:t>
            </a:r>
            <a:endParaRPr lang="vi-VN" sz="2400">
              <a:latin typeface="K2D"/>
            </a:endParaRPr>
          </a:p>
        </p:txBody>
      </p:sp>
      <p:pic>
        <p:nvPicPr>
          <p:cNvPr id="10" name="Picture 9">
            <a:extLst>
              <a:ext uri="{FF2B5EF4-FFF2-40B4-BE49-F238E27FC236}">
                <a16:creationId xmlns:a16="http://schemas.microsoft.com/office/drawing/2014/main" id="{DE24B8C8-95D6-486A-A1CF-E1F383F1A3DA}"/>
              </a:ext>
            </a:extLst>
          </p:cNvPr>
          <p:cNvPicPr/>
          <p:nvPr/>
        </p:nvPicPr>
        <p:blipFill>
          <a:blip r:embed="rId3">
            <a:extLst>
              <a:ext uri="{28A0092B-C50C-407E-A947-70E740481C1C}">
                <a14:useLocalDpi xmlns:a14="http://schemas.microsoft.com/office/drawing/2010/main" val="0"/>
              </a:ext>
            </a:extLst>
          </a:blip>
          <a:stretch>
            <a:fillRect/>
          </a:stretch>
        </p:blipFill>
        <p:spPr>
          <a:xfrm>
            <a:off x="5519505" y="2354474"/>
            <a:ext cx="6128699" cy="3534480"/>
          </a:xfrm>
          <a:prstGeom prst="rect">
            <a:avLst/>
          </a:prstGeom>
        </p:spPr>
      </p:pic>
    </p:spTree>
    <p:extLst>
      <p:ext uri="{BB962C8B-B14F-4D97-AF65-F5344CB8AC3E}">
        <p14:creationId xmlns:p14="http://schemas.microsoft.com/office/powerpoint/2010/main" val="254731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31</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p>
        </p:txBody>
      </p:sp>
      <p:sp>
        <p:nvSpPr>
          <p:cNvPr id="12" name="TextBox 11">
            <a:extLst>
              <a:ext uri="{FF2B5EF4-FFF2-40B4-BE49-F238E27FC236}">
                <a16:creationId xmlns:a16="http://schemas.microsoft.com/office/drawing/2014/main" id="{715E61F3-6547-494E-9C95-8721223F7CA5}"/>
              </a:ext>
            </a:extLst>
          </p:cNvPr>
          <p:cNvSpPr txBox="1"/>
          <p:nvPr/>
        </p:nvSpPr>
        <p:spPr>
          <a:xfrm>
            <a:off x="1196995" y="2711153"/>
            <a:ext cx="9823963" cy="1211614"/>
          </a:xfrm>
          <a:prstGeom prst="rect">
            <a:avLst/>
          </a:prstGeom>
          <a:noFill/>
        </p:spPr>
        <p:txBody>
          <a:bodyPr wrap="square" rtlCol="0">
            <a:spAutoFit/>
          </a:bodyPr>
          <a:lstStyle/>
          <a:p>
            <a:pPr marL="0" marR="0">
              <a:lnSpc>
                <a:spcPct val="107000"/>
              </a:lnSpc>
              <a:spcBef>
                <a:spcPts val="0"/>
              </a:spcBef>
              <a:spcAft>
                <a:spcPts val="800"/>
              </a:spcAft>
            </a:pPr>
            <a:r>
              <a:rPr lang="en-US" sz="2300">
                <a:effectLst/>
                <a:latin typeface="K2D"/>
                <a:ea typeface="Times New Roman" panose="02020603050405020304" pitchFamily="18" charset="0"/>
                <a:cs typeface="Times New Roman" panose="02020603050405020304" pitchFamily="18" charset="0"/>
              </a:rPr>
              <a:t>Người dùng hoặc vai trò được cấp quyền vượt quá nhu cầu thực tế để thực hiện nhiệm vụ.</a:t>
            </a:r>
            <a:br>
              <a:rPr lang="en-US" sz="2300">
                <a:effectLst/>
                <a:latin typeface="K2D"/>
                <a:ea typeface="Times New Roman" panose="02020603050405020304" pitchFamily="18" charset="0"/>
                <a:cs typeface="Times New Roman" panose="02020603050405020304" pitchFamily="18" charset="0"/>
              </a:rPr>
            </a:br>
            <a:r>
              <a:rPr lang="en-US" sz="2300" b="1">
                <a:effectLst/>
                <a:latin typeface="K2D"/>
                <a:ea typeface="Times New Roman" panose="02020603050405020304" pitchFamily="18" charset="0"/>
                <a:cs typeface="Times New Roman" panose="02020603050405020304" pitchFamily="18" charset="0"/>
              </a:rPr>
              <a:t>Ví dụ</a:t>
            </a:r>
            <a:r>
              <a:rPr lang="en-US" sz="2300">
                <a:effectLst/>
                <a:latin typeface="K2D"/>
                <a:ea typeface="Times New Roman" panose="02020603050405020304" pitchFamily="18" charset="0"/>
                <a:cs typeface="Times New Roman" panose="02020603050405020304" pitchFamily="18" charset="0"/>
              </a:rPr>
              <a:t>: nhân viên kế toán có quyền truy cập và xóa dữ liệu của phòng kỹ thuật.</a:t>
            </a:r>
            <a:endParaRPr lang="vi-VN" sz="2300">
              <a:effectLst/>
              <a:latin typeface="K2D"/>
              <a:ea typeface="SimSun" panose="02010600030101010101" pitchFamily="2" charset="-122"/>
              <a:cs typeface="Times New Roman" panose="02020603050405020304" pitchFamily="18" charset="0"/>
            </a:endParaRPr>
          </a:p>
        </p:txBody>
      </p:sp>
      <p:sp>
        <p:nvSpPr>
          <p:cNvPr id="11" name="object 3">
            <a:extLst>
              <a:ext uri="{FF2B5EF4-FFF2-40B4-BE49-F238E27FC236}">
                <a16:creationId xmlns:a16="http://schemas.microsoft.com/office/drawing/2014/main" id="{25E5B20D-C7FD-4DBE-9684-9918B330F7E1}"/>
              </a:ext>
            </a:extLst>
          </p:cNvPr>
          <p:cNvSpPr txBox="1"/>
          <p:nvPr/>
        </p:nvSpPr>
        <p:spPr>
          <a:xfrm>
            <a:off x="662305" y="1851922"/>
            <a:ext cx="11529695" cy="557845"/>
          </a:xfrm>
          <a:prstGeom prst="rect">
            <a:avLst/>
          </a:prstGeom>
        </p:spPr>
        <p:txBody>
          <a:bodyPr vert="horz" wrap="square" lIns="0" tIns="217170" rIns="0" bIns="0" rtlCol="0">
            <a:spAutoFit/>
          </a:bodyPr>
          <a:lstStyle/>
          <a:p>
            <a:pPr marL="523240">
              <a:lnSpc>
                <a:spcPct val="100000"/>
              </a:lnSpc>
              <a:spcBef>
                <a:spcPts val="1710"/>
              </a:spcBef>
            </a:pPr>
            <a:r>
              <a:rPr lang="en-US" sz="2100" b="1">
                <a:solidFill>
                  <a:srgbClr val="1F5BAA"/>
                </a:solidFill>
                <a:effectLst/>
                <a:latin typeface="Tahoma" panose="020B0604030504040204" pitchFamily="34" charset="0"/>
                <a:ea typeface="Tahoma" panose="020B0604030504040204" pitchFamily="34" charset="0"/>
                <a:cs typeface="Tahoma" panose="020B0604030504040204" pitchFamily="34" charset="0"/>
              </a:rPr>
              <a:t>a. Vi phạm Nguyên tắc đặc quyền tối thiểu (Least Privilege Violation)</a:t>
            </a:r>
            <a:endParaRPr sz="21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4CFF8C66-A2B7-45B5-BE4E-1CB1145356E2}"/>
              </a:ext>
            </a:extLst>
          </p:cNvPr>
          <p:cNvSpPr txBox="1"/>
          <p:nvPr/>
        </p:nvSpPr>
        <p:spPr>
          <a:xfrm>
            <a:off x="1831718" y="4081088"/>
            <a:ext cx="8232649" cy="1416798"/>
          </a:xfrm>
          <a:prstGeom prst="rect">
            <a:avLst/>
          </a:prstGeom>
          <a:noFill/>
        </p:spPr>
        <p:txBody>
          <a:bodyPr wrap="square">
            <a:spAutoFit/>
          </a:bodyPr>
          <a:lstStyle/>
          <a:p>
            <a:pPr marL="0" marR="0">
              <a:lnSpc>
                <a:spcPct val="107000"/>
              </a:lnSpc>
              <a:spcBef>
                <a:spcPts val="0"/>
              </a:spcBef>
              <a:spcAft>
                <a:spcPts val="800"/>
              </a:spcAft>
            </a:pPr>
            <a:r>
              <a:rPr lang="en-US" sz="2300" b="1">
                <a:effectLst/>
                <a:latin typeface="K2D"/>
                <a:ea typeface="Times New Roman" panose="02020603050405020304" pitchFamily="18" charset="0"/>
                <a:cs typeface="Times New Roman" panose="02020603050405020304" pitchFamily="18" charset="0"/>
              </a:rPr>
              <a:t>Rủi ro:</a:t>
            </a:r>
            <a:endParaRPr lang="vi-VN" sz="2300">
              <a:effectLst/>
              <a:latin typeface="K2D"/>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300">
                <a:effectLst/>
                <a:latin typeface="K2D"/>
                <a:ea typeface="Times New Roman" panose="02020603050405020304" pitchFamily="18" charset="0"/>
                <a:cs typeface="Times New Roman" panose="02020603050405020304" pitchFamily="18" charset="0"/>
              </a:rPr>
              <a:t>Người dùng có thể thao tác ngoài phạm vi cho phép.</a:t>
            </a:r>
            <a:endParaRPr lang="vi-VN" sz="2300">
              <a:effectLst/>
              <a:latin typeface="K2D"/>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300">
                <a:effectLst/>
                <a:latin typeface="K2D"/>
                <a:ea typeface="Times New Roman" panose="02020603050405020304" pitchFamily="18" charset="0"/>
                <a:cs typeface="Times New Roman" panose="02020603050405020304" pitchFamily="18" charset="0"/>
              </a:rPr>
              <a:t>Khi tài khoản bị tấn công, thiệt hại lan rộng ra toàn hệ thống.</a:t>
            </a:r>
            <a:endParaRPr lang="vi-VN" sz="2300">
              <a:effectLst/>
              <a:latin typeface="K2D"/>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1229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32</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p>
        </p:txBody>
      </p:sp>
      <p:sp>
        <p:nvSpPr>
          <p:cNvPr id="11" name="object 3">
            <a:extLst>
              <a:ext uri="{FF2B5EF4-FFF2-40B4-BE49-F238E27FC236}">
                <a16:creationId xmlns:a16="http://schemas.microsoft.com/office/drawing/2014/main" id="{25E5B20D-C7FD-4DBE-9684-9918B330F7E1}"/>
              </a:ext>
            </a:extLst>
          </p:cNvPr>
          <p:cNvSpPr txBox="1"/>
          <p:nvPr/>
        </p:nvSpPr>
        <p:spPr>
          <a:xfrm>
            <a:off x="662305" y="1851922"/>
            <a:ext cx="11529695" cy="557845"/>
          </a:xfrm>
          <a:prstGeom prst="rect">
            <a:avLst/>
          </a:prstGeom>
        </p:spPr>
        <p:txBody>
          <a:bodyPr vert="horz" wrap="square" lIns="0" tIns="217170" rIns="0" bIns="0" rtlCol="0">
            <a:spAutoFit/>
          </a:bodyPr>
          <a:lstStyle/>
          <a:p>
            <a:pPr marL="523240">
              <a:lnSpc>
                <a:spcPct val="100000"/>
              </a:lnSpc>
              <a:spcBef>
                <a:spcPts val="1710"/>
              </a:spcBef>
            </a:pPr>
            <a:r>
              <a:rPr lang="en-US" sz="2100" b="1">
                <a:solidFill>
                  <a:srgbClr val="1F5BAA"/>
                </a:solidFill>
                <a:effectLst/>
                <a:latin typeface="Tahoma" panose="020B0604030504040204" pitchFamily="34" charset="0"/>
                <a:ea typeface="Tahoma" panose="020B0604030504040204" pitchFamily="34" charset="0"/>
                <a:cs typeface="Tahoma" panose="020B0604030504040204" pitchFamily="34" charset="0"/>
              </a:rPr>
              <a:t>a. Vi phạm Nguyên tắc đặc quyền tối thiểu (Least Privilege Violation)</a:t>
            </a:r>
            <a:endParaRPr sz="21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8785E3B0-42D8-402C-9048-2A7030D84D2C}"/>
              </a:ext>
            </a:extLst>
          </p:cNvPr>
          <p:cNvSpPr txBox="1"/>
          <p:nvPr/>
        </p:nvSpPr>
        <p:spPr>
          <a:xfrm>
            <a:off x="911223" y="2699083"/>
            <a:ext cx="4871956" cy="2800767"/>
          </a:xfrm>
          <a:prstGeom prst="rect">
            <a:avLst/>
          </a:prstGeom>
          <a:noFill/>
        </p:spPr>
        <p:txBody>
          <a:bodyPr wrap="square">
            <a:spAutoFit/>
          </a:bodyPr>
          <a:lstStyle/>
          <a:p>
            <a:r>
              <a:rPr lang="vi-VN" sz="2200" b="1">
                <a:latin typeface="K2D"/>
              </a:rPr>
              <a:t>Biện pháp phòng ngừa:</a:t>
            </a:r>
          </a:p>
          <a:p>
            <a:endParaRPr lang="vi-VN" sz="2200" b="1">
              <a:latin typeface="K2D"/>
            </a:endParaRPr>
          </a:p>
          <a:p>
            <a:pPr marL="342900" indent="-342900">
              <a:buFontTx/>
              <a:buChar char="-"/>
            </a:pPr>
            <a:r>
              <a:rPr lang="vi-VN" sz="2200">
                <a:latin typeface="K2D"/>
              </a:rPr>
              <a:t>Thiết kế vai trò theo nguyên tắc đặc quyền tối thiểu.</a:t>
            </a:r>
          </a:p>
          <a:p>
            <a:pPr marL="342900" indent="-342900">
              <a:buFontTx/>
              <a:buChar char="-"/>
            </a:pPr>
            <a:r>
              <a:rPr lang="vi-VN" sz="2200">
                <a:latin typeface="K2D"/>
              </a:rPr>
              <a:t>Định kỳ kiểm tra và rà soát quyền truy cập.</a:t>
            </a:r>
          </a:p>
          <a:p>
            <a:pPr marL="342900" indent="-342900">
              <a:buFontTx/>
              <a:buChar char="-"/>
            </a:pPr>
            <a:r>
              <a:rPr lang="vi-VN" sz="2200">
                <a:latin typeface="K2D"/>
              </a:rPr>
              <a:t>Áp dụng phân quyền động (attribute-based) trong các hệ thống nhạy cảm.</a:t>
            </a:r>
          </a:p>
        </p:txBody>
      </p:sp>
      <p:pic>
        <p:nvPicPr>
          <p:cNvPr id="16" name="Picture 15">
            <a:extLst>
              <a:ext uri="{FF2B5EF4-FFF2-40B4-BE49-F238E27FC236}">
                <a16:creationId xmlns:a16="http://schemas.microsoft.com/office/drawing/2014/main" id="{B3944C92-122C-47F9-A3F8-A558FD3A783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43600" y="2527523"/>
            <a:ext cx="5445136" cy="3644677"/>
          </a:xfrm>
          <a:prstGeom prst="rect">
            <a:avLst/>
          </a:prstGeom>
        </p:spPr>
      </p:pic>
    </p:spTree>
    <p:extLst>
      <p:ext uri="{BB962C8B-B14F-4D97-AF65-F5344CB8AC3E}">
        <p14:creationId xmlns:p14="http://schemas.microsoft.com/office/powerpoint/2010/main" val="257555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33</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p>
        </p:txBody>
      </p:sp>
      <p:sp>
        <p:nvSpPr>
          <p:cNvPr id="12" name="TextBox 11">
            <a:extLst>
              <a:ext uri="{FF2B5EF4-FFF2-40B4-BE49-F238E27FC236}">
                <a16:creationId xmlns:a16="http://schemas.microsoft.com/office/drawing/2014/main" id="{715E61F3-6547-494E-9C95-8721223F7CA5}"/>
              </a:ext>
            </a:extLst>
          </p:cNvPr>
          <p:cNvSpPr txBox="1"/>
          <p:nvPr/>
        </p:nvSpPr>
        <p:spPr>
          <a:xfrm>
            <a:off x="890708" y="2732773"/>
            <a:ext cx="4759583" cy="1785810"/>
          </a:xfrm>
          <a:prstGeom prst="rect">
            <a:avLst/>
          </a:prstGeom>
          <a:noFill/>
        </p:spPr>
        <p:txBody>
          <a:bodyPr wrap="square" rtlCol="0">
            <a:spAutoFit/>
          </a:bodyPr>
          <a:lstStyle/>
          <a:p>
            <a:pPr marL="0" marR="0">
              <a:lnSpc>
                <a:spcPct val="107000"/>
              </a:lnSpc>
              <a:spcBef>
                <a:spcPts val="0"/>
              </a:spcBef>
              <a:spcAft>
                <a:spcPts val="800"/>
              </a:spcAft>
            </a:pPr>
            <a:r>
              <a:rPr lang="vi-VN" sz="2600">
                <a:effectLst/>
                <a:latin typeface="K2D"/>
                <a:ea typeface="Times New Roman" panose="02020603050405020304" pitchFamily="18" charset="0"/>
                <a:cs typeface="Times New Roman" panose="02020603050405020304" pitchFamily="18" charset="0"/>
              </a:rPr>
              <a:t>Người dùng lợi dụng lỗi cấu hình hoặc thiếu kiểm soát để </a:t>
            </a:r>
            <a:r>
              <a:rPr lang="vi-VN" sz="2600" b="1">
                <a:effectLst/>
                <a:latin typeface="K2D"/>
                <a:ea typeface="Times New Roman" panose="02020603050405020304" pitchFamily="18" charset="0"/>
                <a:cs typeface="Times New Roman" panose="02020603050405020304" pitchFamily="18" charset="0"/>
              </a:rPr>
              <a:t>tự thay đổi vai trò của mình lên cấp cao hơn.</a:t>
            </a:r>
            <a:endParaRPr lang="vi-VN" sz="2600">
              <a:effectLst/>
              <a:latin typeface="K2D"/>
              <a:ea typeface="SimSun" panose="02010600030101010101" pitchFamily="2" charset="-122"/>
              <a:cs typeface="Times New Roman" panose="02020603050405020304" pitchFamily="18" charset="0"/>
            </a:endParaRPr>
          </a:p>
        </p:txBody>
      </p:sp>
      <p:sp>
        <p:nvSpPr>
          <p:cNvPr id="11" name="object 3">
            <a:extLst>
              <a:ext uri="{FF2B5EF4-FFF2-40B4-BE49-F238E27FC236}">
                <a16:creationId xmlns:a16="http://schemas.microsoft.com/office/drawing/2014/main" id="{25E5B20D-C7FD-4DBE-9684-9918B330F7E1}"/>
              </a:ext>
            </a:extLst>
          </p:cNvPr>
          <p:cNvSpPr txBox="1"/>
          <p:nvPr/>
        </p:nvSpPr>
        <p:spPr>
          <a:xfrm>
            <a:off x="662305" y="1851922"/>
            <a:ext cx="11529695" cy="557845"/>
          </a:xfrm>
          <a:prstGeom prst="rect">
            <a:avLst/>
          </a:prstGeom>
        </p:spPr>
        <p:txBody>
          <a:bodyPr vert="horz" wrap="square" lIns="0" tIns="217170" rIns="0" bIns="0" rtlCol="0">
            <a:spAutoFit/>
          </a:bodyPr>
          <a:lstStyle/>
          <a:p>
            <a:pPr marL="523240">
              <a:lnSpc>
                <a:spcPct val="100000"/>
              </a:lnSpc>
              <a:spcBef>
                <a:spcPts val="1710"/>
              </a:spcBef>
            </a:pPr>
            <a:r>
              <a:rPr lang="en-US" sz="2100" b="1">
                <a:solidFill>
                  <a:srgbClr val="1F5BAA"/>
                </a:solidFill>
                <a:effectLst/>
                <a:latin typeface="Tahoma" panose="020B0604030504040204" pitchFamily="34" charset="0"/>
                <a:ea typeface="Tahoma" panose="020B0604030504040204" pitchFamily="34" charset="0"/>
                <a:cs typeface="Tahoma" panose="020B0604030504040204" pitchFamily="34" charset="0"/>
              </a:rPr>
              <a:t>b. Nâng cao đặc quyền (Privilege Escalation)</a:t>
            </a:r>
            <a:endParaRPr sz="21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pic>
        <p:nvPicPr>
          <p:cNvPr id="14" name="Picture 13">
            <a:extLst>
              <a:ext uri="{FF2B5EF4-FFF2-40B4-BE49-F238E27FC236}">
                <a16:creationId xmlns:a16="http://schemas.microsoft.com/office/drawing/2014/main" id="{97CAFE2D-045F-41A8-96D4-D9C69AF64858}"/>
              </a:ext>
            </a:extLst>
          </p:cNvPr>
          <p:cNvPicPr/>
          <p:nvPr/>
        </p:nvPicPr>
        <p:blipFill>
          <a:blip r:embed="rId3">
            <a:extLst>
              <a:ext uri="{28A0092B-C50C-407E-A947-70E740481C1C}">
                <a14:useLocalDpi xmlns:a14="http://schemas.microsoft.com/office/drawing/2010/main" val="0"/>
              </a:ext>
            </a:extLst>
          </a:blip>
          <a:stretch>
            <a:fillRect/>
          </a:stretch>
        </p:blipFill>
        <p:spPr>
          <a:xfrm>
            <a:off x="5486400" y="2409767"/>
            <a:ext cx="5943600" cy="3533834"/>
          </a:xfrm>
          <a:prstGeom prst="rect">
            <a:avLst/>
          </a:prstGeom>
        </p:spPr>
      </p:pic>
      <p:sp>
        <p:nvSpPr>
          <p:cNvPr id="16" name="TextBox 15">
            <a:extLst>
              <a:ext uri="{FF2B5EF4-FFF2-40B4-BE49-F238E27FC236}">
                <a16:creationId xmlns:a16="http://schemas.microsoft.com/office/drawing/2014/main" id="{DB9DED61-FCC1-43B6-9395-5954D9777005}"/>
              </a:ext>
            </a:extLst>
          </p:cNvPr>
          <p:cNvSpPr txBox="1"/>
          <p:nvPr/>
        </p:nvSpPr>
        <p:spPr>
          <a:xfrm>
            <a:off x="1219200" y="4662494"/>
            <a:ext cx="6093994" cy="461665"/>
          </a:xfrm>
          <a:prstGeom prst="rect">
            <a:avLst/>
          </a:prstGeom>
          <a:noFill/>
        </p:spPr>
        <p:txBody>
          <a:bodyPr wrap="square">
            <a:spAutoFit/>
          </a:bodyPr>
          <a:lstStyle/>
          <a:p>
            <a:r>
              <a:rPr lang="vi-VN" sz="2400">
                <a:latin typeface="K2D"/>
              </a:rPr>
              <a:t>(ví dụ: từ user thành admin).</a:t>
            </a:r>
          </a:p>
        </p:txBody>
      </p:sp>
    </p:spTree>
    <p:extLst>
      <p:ext uri="{BB962C8B-B14F-4D97-AF65-F5344CB8AC3E}">
        <p14:creationId xmlns:p14="http://schemas.microsoft.com/office/powerpoint/2010/main" val="3524572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34</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p>
        </p:txBody>
      </p:sp>
      <p:sp>
        <p:nvSpPr>
          <p:cNvPr id="12" name="TextBox 11">
            <a:extLst>
              <a:ext uri="{FF2B5EF4-FFF2-40B4-BE49-F238E27FC236}">
                <a16:creationId xmlns:a16="http://schemas.microsoft.com/office/drawing/2014/main" id="{715E61F3-6547-494E-9C95-8721223F7CA5}"/>
              </a:ext>
            </a:extLst>
          </p:cNvPr>
          <p:cNvSpPr txBox="1"/>
          <p:nvPr/>
        </p:nvSpPr>
        <p:spPr>
          <a:xfrm>
            <a:off x="911223" y="2611111"/>
            <a:ext cx="4759583" cy="3543984"/>
          </a:xfrm>
          <a:prstGeom prst="rect">
            <a:avLst/>
          </a:prstGeom>
          <a:noFill/>
        </p:spPr>
        <p:txBody>
          <a:bodyPr wrap="square" rtlCol="0">
            <a:spAutoFit/>
          </a:bodyPr>
          <a:lstStyle/>
          <a:p>
            <a:pPr marL="0" marR="0">
              <a:lnSpc>
                <a:spcPct val="107000"/>
              </a:lnSpc>
              <a:spcBef>
                <a:spcPts val="0"/>
              </a:spcBef>
              <a:spcAft>
                <a:spcPts val="800"/>
              </a:spcAft>
            </a:pPr>
            <a:r>
              <a:rPr lang="vi-VN" sz="2400" b="1">
                <a:effectLst/>
                <a:latin typeface="K2D"/>
                <a:ea typeface="Times New Roman" panose="02020603050405020304" pitchFamily="18" charset="0"/>
                <a:cs typeface="Times New Roman" panose="02020603050405020304" pitchFamily="18" charset="0"/>
              </a:rPr>
              <a:t>Cách thức tấn công:</a:t>
            </a:r>
          </a:p>
          <a:p>
            <a:pPr marL="0" marR="0">
              <a:lnSpc>
                <a:spcPct val="107000"/>
              </a:lnSpc>
              <a:spcBef>
                <a:spcPts val="0"/>
              </a:spcBef>
              <a:spcAft>
                <a:spcPts val="800"/>
              </a:spcAft>
            </a:pPr>
            <a:r>
              <a:rPr lang="vi-VN" sz="2400">
                <a:effectLst/>
                <a:latin typeface="K2D"/>
                <a:ea typeface="Times New Roman" panose="02020603050405020304" pitchFamily="18" charset="0"/>
                <a:cs typeface="Times New Roman" panose="02020603050405020304" pitchFamily="18" charset="0"/>
              </a:rPr>
              <a:t>•  Chỉnh sửa tham số quyền trong request gửi đến server (vd: role=admin).</a:t>
            </a:r>
          </a:p>
          <a:p>
            <a:pPr marL="0" marR="0">
              <a:lnSpc>
                <a:spcPct val="107000"/>
              </a:lnSpc>
              <a:spcBef>
                <a:spcPts val="0"/>
              </a:spcBef>
              <a:spcAft>
                <a:spcPts val="800"/>
              </a:spcAft>
            </a:pPr>
            <a:r>
              <a:rPr lang="vi-VN" sz="2400">
                <a:effectLst/>
                <a:latin typeface="K2D"/>
                <a:ea typeface="Times New Roman" panose="02020603050405020304" pitchFamily="18" charset="0"/>
                <a:cs typeface="Times New Roman" panose="02020603050405020304" pitchFamily="18" charset="0"/>
              </a:rPr>
              <a:t>•  Khai thác lỗi kiểm tra vai trò ở phía client thay vì server.</a:t>
            </a:r>
          </a:p>
          <a:p>
            <a:pPr marL="0" marR="0">
              <a:lnSpc>
                <a:spcPct val="107000"/>
              </a:lnSpc>
              <a:spcBef>
                <a:spcPts val="0"/>
              </a:spcBef>
              <a:spcAft>
                <a:spcPts val="800"/>
              </a:spcAft>
            </a:pPr>
            <a:r>
              <a:rPr lang="vi-VN" sz="2400">
                <a:effectLst/>
                <a:latin typeface="K2D"/>
                <a:ea typeface="Times New Roman" panose="02020603050405020304" pitchFamily="18" charset="0"/>
                <a:cs typeface="Times New Roman" panose="02020603050405020304" pitchFamily="18" charset="0"/>
              </a:rPr>
              <a:t>•  Lợi dụng token/ID bị rò rỉ chứa   thông tin vai trò.</a:t>
            </a:r>
          </a:p>
        </p:txBody>
      </p:sp>
      <p:sp>
        <p:nvSpPr>
          <p:cNvPr id="11" name="object 3">
            <a:extLst>
              <a:ext uri="{FF2B5EF4-FFF2-40B4-BE49-F238E27FC236}">
                <a16:creationId xmlns:a16="http://schemas.microsoft.com/office/drawing/2014/main" id="{25E5B20D-C7FD-4DBE-9684-9918B330F7E1}"/>
              </a:ext>
            </a:extLst>
          </p:cNvPr>
          <p:cNvSpPr txBox="1"/>
          <p:nvPr/>
        </p:nvSpPr>
        <p:spPr>
          <a:xfrm>
            <a:off x="662305" y="1851922"/>
            <a:ext cx="11529695" cy="557845"/>
          </a:xfrm>
          <a:prstGeom prst="rect">
            <a:avLst/>
          </a:prstGeom>
        </p:spPr>
        <p:txBody>
          <a:bodyPr vert="horz" wrap="square" lIns="0" tIns="217170" rIns="0" bIns="0" rtlCol="0">
            <a:spAutoFit/>
          </a:bodyPr>
          <a:lstStyle/>
          <a:p>
            <a:pPr marL="523240">
              <a:lnSpc>
                <a:spcPct val="100000"/>
              </a:lnSpc>
              <a:spcBef>
                <a:spcPts val="1710"/>
              </a:spcBef>
            </a:pPr>
            <a:r>
              <a:rPr lang="en-US" sz="2100" b="1">
                <a:solidFill>
                  <a:srgbClr val="1F5BAA"/>
                </a:solidFill>
                <a:effectLst/>
                <a:latin typeface="Tahoma" panose="020B0604030504040204" pitchFamily="34" charset="0"/>
                <a:ea typeface="Tahoma" panose="020B0604030504040204" pitchFamily="34" charset="0"/>
                <a:cs typeface="Tahoma" panose="020B0604030504040204" pitchFamily="34" charset="0"/>
              </a:rPr>
              <a:t>b. Nâng cao đặc quyền (Privilege Escalation)</a:t>
            </a:r>
            <a:endParaRPr sz="21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pic>
        <p:nvPicPr>
          <p:cNvPr id="14" name="Picture 13">
            <a:extLst>
              <a:ext uri="{FF2B5EF4-FFF2-40B4-BE49-F238E27FC236}">
                <a16:creationId xmlns:a16="http://schemas.microsoft.com/office/drawing/2014/main" id="{97CAFE2D-045F-41A8-96D4-D9C69AF64858}"/>
              </a:ext>
            </a:extLst>
          </p:cNvPr>
          <p:cNvPicPr/>
          <p:nvPr/>
        </p:nvPicPr>
        <p:blipFill>
          <a:blip r:embed="rId3">
            <a:extLst>
              <a:ext uri="{28A0092B-C50C-407E-A947-70E740481C1C}">
                <a14:useLocalDpi xmlns:a14="http://schemas.microsoft.com/office/drawing/2010/main" val="0"/>
              </a:ext>
            </a:extLst>
          </a:blip>
          <a:stretch>
            <a:fillRect/>
          </a:stretch>
        </p:blipFill>
        <p:spPr>
          <a:xfrm>
            <a:off x="5486400" y="2409767"/>
            <a:ext cx="5943600" cy="3533834"/>
          </a:xfrm>
          <a:prstGeom prst="rect">
            <a:avLst/>
          </a:prstGeom>
        </p:spPr>
      </p:pic>
    </p:spTree>
    <p:extLst>
      <p:ext uri="{BB962C8B-B14F-4D97-AF65-F5344CB8AC3E}">
        <p14:creationId xmlns:p14="http://schemas.microsoft.com/office/powerpoint/2010/main" val="1493896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35</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p>
        </p:txBody>
      </p:sp>
      <p:sp>
        <p:nvSpPr>
          <p:cNvPr id="12" name="TextBox 11">
            <a:extLst>
              <a:ext uri="{FF2B5EF4-FFF2-40B4-BE49-F238E27FC236}">
                <a16:creationId xmlns:a16="http://schemas.microsoft.com/office/drawing/2014/main" id="{715E61F3-6547-494E-9C95-8721223F7CA5}"/>
              </a:ext>
            </a:extLst>
          </p:cNvPr>
          <p:cNvSpPr txBox="1"/>
          <p:nvPr/>
        </p:nvSpPr>
        <p:spPr>
          <a:xfrm>
            <a:off x="1616843" y="2743200"/>
            <a:ext cx="8958311" cy="2093586"/>
          </a:xfrm>
          <a:prstGeom prst="rect">
            <a:avLst/>
          </a:prstGeom>
          <a:noFill/>
        </p:spPr>
        <p:txBody>
          <a:bodyPr wrap="square" rtlCol="0">
            <a:spAutoFit/>
          </a:bodyPr>
          <a:lstStyle/>
          <a:p>
            <a:pPr marL="0" marR="0">
              <a:lnSpc>
                <a:spcPct val="107000"/>
              </a:lnSpc>
              <a:spcBef>
                <a:spcPts val="0"/>
              </a:spcBef>
              <a:spcAft>
                <a:spcPts val="800"/>
              </a:spcAft>
            </a:pPr>
            <a:r>
              <a:rPr lang="vi-VN" sz="2600" b="1">
                <a:effectLst/>
                <a:latin typeface="K2D"/>
                <a:ea typeface="Times New Roman" panose="02020603050405020304" pitchFamily="18" charset="0"/>
                <a:cs typeface="Times New Roman" panose="02020603050405020304" pitchFamily="18" charset="0"/>
              </a:rPr>
              <a:t>Biện pháp phòng ngừa:</a:t>
            </a:r>
          </a:p>
          <a:p>
            <a:pPr marL="0" marR="0">
              <a:lnSpc>
                <a:spcPct val="107000"/>
              </a:lnSpc>
              <a:spcBef>
                <a:spcPts val="0"/>
              </a:spcBef>
              <a:spcAft>
                <a:spcPts val="800"/>
              </a:spcAft>
            </a:pPr>
            <a:r>
              <a:rPr lang="vi-VN" sz="2600">
                <a:effectLst/>
                <a:latin typeface="K2D"/>
                <a:ea typeface="Times New Roman" panose="02020603050405020304" pitchFamily="18" charset="0"/>
                <a:cs typeface="Times New Roman" panose="02020603050405020304" pitchFamily="18" charset="0"/>
              </a:rPr>
              <a:t>• Kiểm tra quyền ở phía server, không tin cậy dữ liệu từ client.</a:t>
            </a:r>
          </a:p>
          <a:p>
            <a:pPr marL="0" marR="0">
              <a:lnSpc>
                <a:spcPct val="107000"/>
              </a:lnSpc>
              <a:spcBef>
                <a:spcPts val="0"/>
              </a:spcBef>
              <a:spcAft>
                <a:spcPts val="800"/>
              </a:spcAft>
            </a:pPr>
            <a:r>
              <a:rPr lang="vi-VN" sz="2600">
                <a:effectLst/>
                <a:latin typeface="K2D"/>
                <a:ea typeface="Times New Roman" panose="02020603050405020304" pitchFamily="18" charset="0"/>
                <a:cs typeface="Times New Roman" panose="02020603050405020304" pitchFamily="18" charset="0"/>
              </a:rPr>
              <a:t>• Áp dụng xác thực và phân quyền nhiều tầng.</a:t>
            </a:r>
          </a:p>
          <a:p>
            <a:pPr marL="0" marR="0">
              <a:lnSpc>
                <a:spcPct val="107000"/>
              </a:lnSpc>
              <a:spcBef>
                <a:spcPts val="0"/>
              </a:spcBef>
              <a:spcAft>
                <a:spcPts val="800"/>
              </a:spcAft>
            </a:pPr>
            <a:r>
              <a:rPr lang="vi-VN" sz="2600">
                <a:effectLst/>
                <a:latin typeface="K2D"/>
                <a:ea typeface="Times New Roman" panose="02020603050405020304" pitchFamily="18" charset="0"/>
                <a:cs typeface="Times New Roman" panose="02020603050405020304" pitchFamily="18" charset="0"/>
              </a:rPr>
              <a:t>• Ghi log và cảnh báo khi phát hiện thay đổi vai trò bất thường.</a:t>
            </a:r>
          </a:p>
        </p:txBody>
      </p:sp>
      <p:sp>
        <p:nvSpPr>
          <p:cNvPr id="11" name="object 3">
            <a:extLst>
              <a:ext uri="{FF2B5EF4-FFF2-40B4-BE49-F238E27FC236}">
                <a16:creationId xmlns:a16="http://schemas.microsoft.com/office/drawing/2014/main" id="{25E5B20D-C7FD-4DBE-9684-9918B330F7E1}"/>
              </a:ext>
            </a:extLst>
          </p:cNvPr>
          <p:cNvSpPr txBox="1"/>
          <p:nvPr/>
        </p:nvSpPr>
        <p:spPr>
          <a:xfrm>
            <a:off x="662305" y="1851922"/>
            <a:ext cx="11529695" cy="557845"/>
          </a:xfrm>
          <a:prstGeom prst="rect">
            <a:avLst/>
          </a:prstGeom>
        </p:spPr>
        <p:txBody>
          <a:bodyPr vert="horz" wrap="square" lIns="0" tIns="217170" rIns="0" bIns="0" rtlCol="0">
            <a:spAutoFit/>
          </a:bodyPr>
          <a:lstStyle/>
          <a:p>
            <a:pPr marL="523240">
              <a:lnSpc>
                <a:spcPct val="100000"/>
              </a:lnSpc>
              <a:spcBef>
                <a:spcPts val="1710"/>
              </a:spcBef>
            </a:pPr>
            <a:r>
              <a:rPr lang="en-US" sz="2100" b="1">
                <a:solidFill>
                  <a:srgbClr val="1F5BAA"/>
                </a:solidFill>
                <a:effectLst/>
                <a:latin typeface="Tahoma" panose="020B0604030504040204" pitchFamily="34" charset="0"/>
                <a:ea typeface="Tahoma" panose="020B0604030504040204" pitchFamily="34" charset="0"/>
                <a:cs typeface="Tahoma" panose="020B0604030504040204" pitchFamily="34" charset="0"/>
              </a:rPr>
              <a:t>b. Nâng cao đặc quyền (Privilege Escalation)</a:t>
            </a:r>
            <a:endParaRPr sz="21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61893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36</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p>
        </p:txBody>
      </p:sp>
      <p:sp>
        <p:nvSpPr>
          <p:cNvPr id="12" name="TextBox 11">
            <a:extLst>
              <a:ext uri="{FF2B5EF4-FFF2-40B4-BE49-F238E27FC236}">
                <a16:creationId xmlns:a16="http://schemas.microsoft.com/office/drawing/2014/main" id="{715E61F3-6547-494E-9C95-8721223F7CA5}"/>
              </a:ext>
            </a:extLst>
          </p:cNvPr>
          <p:cNvSpPr txBox="1"/>
          <p:nvPr/>
        </p:nvSpPr>
        <p:spPr>
          <a:xfrm>
            <a:off x="1388243" y="2743920"/>
            <a:ext cx="9415511" cy="2684004"/>
          </a:xfrm>
          <a:prstGeom prst="rect">
            <a:avLst/>
          </a:prstGeom>
          <a:noFill/>
        </p:spPr>
        <p:txBody>
          <a:bodyPr wrap="square" rtlCol="0">
            <a:spAutoFit/>
          </a:bodyPr>
          <a:lstStyle/>
          <a:p>
            <a:pPr marL="0" marR="0">
              <a:lnSpc>
                <a:spcPct val="107000"/>
              </a:lnSpc>
              <a:spcBef>
                <a:spcPts val="0"/>
              </a:spcBef>
              <a:spcAft>
                <a:spcPts val="800"/>
              </a:spcAft>
            </a:pPr>
            <a:r>
              <a:rPr lang="vi-VN" sz="2500">
                <a:effectLst/>
                <a:latin typeface="K2D"/>
                <a:ea typeface="Times New Roman" panose="02020603050405020304" pitchFamily="18" charset="0"/>
                <a:cs typeface="Times New Roman" panose="02020603050405020304" pitchFamily="18" charset="0"/>
              </a:rPr>
              <a:t>Các quy tắc truy cập </a:t>
            </a:r>
            <a:r>
              <a:rPr lang="vi-VN" sz="2500" b="1">
                <a:effectLst/>
                <a:latin typeface="K2D"/>
                <a:ea typeface="Times New Roman" panose="02020603050405020304" pitchFamily="18" charset="0"/>
                <a:cs typeface="Times New Roman" panose="02020603050405020304" pitchFamily="18" charset="0"/>
              </a:rPr>
              <a:t>không được áp dụng đồng đều</a:t>
            </a:r>
            <a:r>
              <a:rPr lang="vi-VN" sz="2500">
                <a:effectLst/>
                <a:latin typeface="K2D"/>
                <a:ea typeface="Times New Roman" panose="02020603050405020304" pitchFamily="18" charset="0"/>
                <a:cs typeface="Times New Roman" panose="02020603050405020304" pitchFamily="18" charset="0"/>
              </a:rPr>
              <a:t> giữa các module trong hệ thống.</a:t>
            </a:r>
          </a:p>
          <a:p>
            <a:pPr marL="0" marR="0">
              <a:lnSpc>
                <a:spcPct val="107000"/>
              </a:lnSpc>
              <a:spcBef>
                <a:spcPts val="0"/>
              </a:spcBef>
              <a:spcAft>
                <a:spcPts val="800"/>
              </a:spcAft>
            </a:pPr>
            <a:r>
              <a:rPr lang="vi-VN" sz="2400">
                <a:effectLst/>
                <a:latin typeface="K2D"/>
                <a:ea typeface="Times New Roman" panose="02020603050405020304" pitchFamily="18" charset="0"/>
                <a:cs typeface="Times New Roman" panose="02020603050405020304" pitchFamily="18" charset="0"/>
              </a:rPr>
              <a:t>Ví dụ:</a:t>
            </a:r>
          </a:p>
          <a:p>
            <a:pPr marL="0" marR="0">
              <a:lnSpc>
                <a:spcPct val="107000"/>
              </a:lnSpc>
              <a:spcBef>
                <a:spcPts val="0"/>
              </a:spcBef>
              <a:spcAft>
                <a:spcPts val="800"/>
              </a:spcAft>
            </a:pPr>
            <a:r>
              <a:rPr lang="vi-VN" sz="2400">
                <a:effectLst/>
                <a:latin typeface="K2D"/>
                <a:ea typeface="Times New Roman" panose="02020603050405020304" pitchFamily="18" charset="0"/>
                <a:cs typeface="Times New Roman" panose="02020603050405020304" pitchFamily="18" charset="0"/>
              </a:rPr>
              <a:t>Trang “/admin/dashboard” yêu cầu đăng nhập, nhưng “/admin/report.php” không được kiểm tra quyền → kẻ tấn công truy cập trực tiếp bằng URL.</a:t>
            </a:r>
          </a:p>
        </p:txBody>
      </p:sp>
      <p:sp>
        <p:nvSpPr>
          <p:cNvPr id="11" name="object 3">
            <a:extLst>
              <a:ext uri="{FF2B5EF4-FFF2-40B4-BE49-F238E27FC236}">
                <a16:creationId xmlns:a16="http://schemas.microsoft.com/office/drawing/2014/main" id="{25E5B20D-C7FD-4DBE-9684-9918B330F7E1}"/>
              </a:ext>
            </a:extLst>
          </p:cNvPr>
          <p:cNvSpPr txBox="1"/>
          <p:nvPr/>
        </p:nvSpPr>
        <p:spPr>
          <a:xfrm>
            <a:off x="662305" y="1851922"/>
            <a:ext cx="11529695" cy="557845"/>
          </a:xfrm>
          <a:prstGeom prst="rect">
            <a:avLst/>
          </a:prstGeom>
        </p:spPr>
        <p:txBody>
          <a:bodyPr vert="horz" wrap="square" lIns="0" tIns="217170" rIns="0" bIns="0" rtlCol="0">
            <a:spAutoFit/>
          </a:bodyPr>
          <a:lstStyle/>
          <a:p>
            <a:pPr marL="523240">
              <a:lnSpc>
                <a:spcPct val="100000"/>
              </a:lnSpc>
              <a:spcBef>
                <a:spcPts val="1710"/>
              </a:spcBef>
            </a:pPr>
            <a:r>
              <a:rPr lang="en-US" sz="2100" b="1">
                <a:solidFill>
                  <a:srgbClr val="1F5BAA"/>
                </a:solidFill>
                <a:effectLst/>
                <a:latin typeface="Tahoma" panose="020B0604030504040204" pitchFamily="34" charset="0"/>
                <a:ea typeface="Tahoma" panose="020B0604030504040204" pitchFamily="34" charset="0"/>
                <a:cs typeface="Tahoma" panose="020B0604030504040204" pitchFamily="34" charset="0"/>
              </a:rPr>
              <a:t>c. Kiểm soát Truy cập không nhất quán (Inconsistent Access Control)</a:t>
            </a:r>
            <a:endParaRPr sz="21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32312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37</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p>
        </p:txBody>
      </p:sp>
      <p:sp>
        <p:nvSpPr>
          <p:cNvPr id="11" name="object 3">
            <a:extLst>
              <a:ext uri="{FF2B5EF4-FFF2-40B4-BE49-F238E27FC236}">
                <a16:creationId xmlns:a16="http://schemas.microsoft.com/office/drawing/2014/main" id="{25E5B20D-C7FD-4DBE-9684-9918B330F7E1}"/>
              </a:ext>
            </a:extLst>
          </p:cNvPr>
          <p:cNvSpPr txBox="1"/>
          <p:nvPr/>
        </p:nvSpPr>
        <p:spPr>
          <a:xfrm>
            <a:off x="662305" y="1851922"/>
            <a:ext cx="11529695" cy="557845"/>
          </a:xfrm>
          <a:prstGeom prst="rect">
            <a:avLst/>
          </a:prstGeom>
        </p:spPr>
        <p:txBody>
          <a:bodyPr vert="horz" wrap="square" lIns="0" tIns="217170" rIns="0" bIns="0" rtlCol="0">
            <a:spAutoFit/>
          </a:bodyPr>
          <a:lstStyle/>
          <a:p>
            <a:pPr marL="523240">
              <a:lnSpc>
                <a:spcPct val="100000"/>
              </a:lnSpc>
              <a:spcBef>
                <a:spcPts val="1710"/>
              </a:spcBef>
            </a:pPr>
            <a:r>
              <a:rPr lang="en-US" sz="2100" b="1">
                <a:solidFill>
                  <a:srgbClr val="1F5BAA"/>
                </a:solidFill>
                <a:effectLst/>
                <a:latin typeface="Tahoma" panose="020B0604030504040204" pitchFamily="34" charset="0"/>
                <a:ea typeface="Tahoma" panose="020B0604030504040204" pitchFamily="34" charset="0"/>
                <a:cs typeface="Tahoma" panose="020B0604030504040204" pitchFamily="34" charset="0"/>
              </a:rPr>
              <a:t>c. Kiểm soát Truy cập không nhất quán (Inconsistent Access Control)</a:t>
            </a:r>
            <a:endParaRPr sz="21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3A7EEAFB-E6E0-4C85-9B11-EA5CF39AF41A}"/>
              </a:ext>
            </a:extLst>
          </p:cNvPr>
          <p:cNvSpPr txBox="1"/>
          <p:nvPr/>
        </p:nvSpPr>
        <p:spPr>
          <a:xfrm>
            <a:off x="1094857" y="2471363"/>
            <a:ext cx="9994263" cy="1938992"/>
          </a:xfrm>
          <a:prstGeom prst="rect">
            <a:avLst/>
          </a:prstGeom>
          <a:noFill/>
        </p:spPr>
        <p:txBody>
          <a:bodyPr wrap="square">
            <a:spAutoFit/>
          </a:bodyPr>
          <a:lstStyle/>
          <a:p>
            <a:r>
              <a:rPr lang="vi-VN" sz="2400" b="1"/>
              <a:t>Cách thức tấn công:</a:t>
            </a:r>
          </a:p>
          <a:p>
            <a:pPr marL="342900" indent="-342900">
              <a:buFontTx/>
              <a:buChar char="-"/>
            </a:pPr>
            <a:r>
              <a:rPr lang="vi-VN" sz="2300"/>
              <a:t>Truy cập trực tiếp vào API/URL bỏ qua UI: Endpoint backend không</a:t>
            </a:r>
          </a:p>
          <a:p>
            <a:r>
              <a:rPr lang="vi-VN" sz="2300"/>
              <a:t>kiểm tra quyền, chỉ UI có kiểm tra → attacker gọi trực tiếp endpoint.</a:t>
            </a:r>
          </a:p>
          <a:p>
            <a:r>
              <a:rPr lang="vi-VN" sz="2300"/>
              <a:t>-   Sử dụng khác biệt giữa microservices: Một service kiểm tra quyền khác cách service kia kiểm tra → attacker luồn lách giữa services.</a:t>
            </a:r>
          </a:p>
        </p:txBody>
      </p:sp>
      <p:sp>
        <p:nvSpPr>
          <p:cNvPr id="17" name="TextBox 16">
            <a:extLst>
              <a:ext uri="{FF2B5EF4-FFF2-40B4-BE49-F238E27FC236}">
                <a16:creationId xmlns:a16="http://schemas.microsoft.com/office/drawing/2014/main" id="{E024536E-A304-413D-8C2F-27BB7BE37F29}"/>
              </a:ext>
            </a:extLst>
          </p:cNvPr>
          <p:cNvSpPr txBox="1"/>
          <p:nvPr/>
        </p:nvSpPr>
        <p:spPr>
          <a:xfrm>
            <a:off x="1094857" y="4490086"/>
            <a:ext cx="9777292" cy="1569660"/>
          </a:xfrm>
          <a:prstGeom prst="rect">
            <a:avLst/>
          </a:prstGeom>
          <a:noFill/>
        </p:spPr>
        <p:txBody>
          <a:bodyPr wrap="square">
            <a:spAutoFit/>
          </a:bodyPr>
          <a:lstStyle/>
          <a:p>
            <a:r>
              <a:rPr lang="vi-VN" sz="2400" b="1"/>
              <a:t>Phòng ngừa:</a:t>
            </a:r>
          </a:p>
          <a:p>
            <a:pPr marL="342900" indent="-342900">
              <a:buFontTx/>
              <a:buChar char="-"/>
            </a:pPr>
            <a:r>
              <a:rPr lang="vi-VN" sz="2300"/>
              <a:t>Áp dụng chính sách phân quyền thống nhất cho toàn hệ thống.</a:t>
            </a:r>
          </a:p>
          <a:p>
            <a:pPr marL="342900" indent="-342900">
              <a:buFontTx/>
              <a:buChar char="-"/>
            </a:pPr>
            <a:r>
              <a:rPr lang="vi-VN" sz="2300"/>
              <a:t>Dùng middleware kiểm tra quyền truy cập cho mọi request.</a:t>
            </a:r>
          </a:p>
          <a:p>
            <a:pPr marL="342900" indent="-342900">
              <a:buFontTx/>
              <a:buChar char="-"/>
            </a:pPr>
            <a:r>
              <a:rPr lang="vi-VN" sz="2300"/>
              <a:t>Thường xuyên kiểm thử xâm nhập để phát hiện endpoint hở quyền.</a:t>
            </a:r>
          </a:p>
        </p:txBody>
      </p:sp>
    </p:spTree>
    <p:extLst>
      <p:ext uri="{BB962C8B-B14F-4D97-AF65-F5344CB8AC3E}">
        <p14:creationId xmlns:p14="http://schemas.microsoft.com/office/powerpoint/2010/main" val="1923282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38</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p>
        </p:txBody>
      </p:sp>
      <p:sp>
        <p:nvSpPr>
          <p:cNvPr id="11" name="object 3">
            <a:extLst>
              <a:ext uri="{FF2B5EF4-FFF2-40B4-BE49-F238E27FC236}">
                <a16:creationId xmlns:a16="http://schemas.microsoft.com/office/drawing/2014/main" id="{25E5B20D-C7FD-4DBE-9684-9918B330F7E1}"/>
              </a:ext>
            </a:extLst>
          </p:cNvPr>
          <p:cNvSpPr txBox="1"/>
          <p:nvPr/>
        </p:nvSpPr>
        <p:spPr>
          <a:xfrm>
            <a:off x="662305" y="1851922"/>
            <a:ext cx="10005695" cy="865622"/>
          </a:xfrm>
          <a:prstGeom prst="rect">
            <a:avLst/>
          </a:prstGeom>
        </p:spPr>
        <p:txBody>
          <a:bodyPr vert="horz" wrap="square" lIns="0" tIns="217170" rIns="0" bIns="0" rtlCol="0">
            <a:spAutoFit/>
          </a:bodyPr>
          <a:lstStyle/>
          <a:p>
            <a:pPr marL="523240">
              <a:lnSpc>
                <a:spcPct val="100000"/>
              </a:lnSpc>
              <a:spcBef>
                <a:spcPts val="1710"/>
              </a:spcBef>
            </a:pPr>
            <a:r>
              <a:rPr lang="en-US" sz="2100" b="1">
                <a:solidFill>
                  <a:srgbClr val="1F5BAA"/>
                </a:solidFill>
                <a:effectLst/>
                <a:latin typeface="Tahoma" panose="020B0604030504040204" pitchFamily="34" charset="0"/>
                <a:ea typeface="Tahoma" panose="020B0604030504040204" pitchFamily="34" charset="0"/>
                <a:cs typeface="Tahoma" panose="020B0604030504040204" pitchFamily="34" charset="0"/>
              </a:rPr>
              <a:t>d. </a:t>
            </a:r>
            <a:r>
              <a:rPr lang="vi-VN" sz="2100" b="1">
                <a:solidFill>
                  <a:srgbClr val="1F5BAA"/>
                </a:solidFill>
                <a:effectLst/>
                <a:latin typeface="Tahoma" panose="020B0604030504040204" pitchFamily="34" charset="0"/>
                <a:ea typeface="Tahoma" panose="020B0604030504040204" pitchFamily="34" charset="0"/>
                <a:cs typeface="Tahoma" panose="020B0604030504040204" pitchFamily="34" charset="0"/>
              </a:rPr>
              <a:t>Tham chiếu Đối tượng trực tiếp không an toàn (IDOR – Insecure Direct Object Reference)</a:t>
            </a:r>
            <a:endParaRPr sz="21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CD0DF352-DA5F-45EC-B151-9E2236DE6248}"/>
              </a:ext>
            </a:extLst>
          </p:cNvPr>
          <p:cNvSpPr txBox="1"/>
          <p:nvPr/>
        </p:nvSpPr>
        <p:spPr>
          <a:xfrm>
            <a:off x="911223" y="2974145"/>
            <a:ext cx="4343400" cy="2677656"/>
          </a:xfrm>
          <a:prstGeom prst="rect">
            <a:avLst/>
          </a:prstGeom>
          <a:noFill/>
        </p:spPr>
        <p:txBody>
          <a:bodyPr wrap="square">
            <a:spAutoFit/>
          </a:bodyPr>
          <a:lstStyle/>
          <a:p>
            <a:r>
              <a:rPr lang="vi-VN" sz="2400">
                <a:latin typeface="K2D"/>
              </a:rPr>
              <a:t>Ứng dụng cho phép truy cập trực tiếp đến dữ liệu thông qua tham số mà </a:t>
            </a:r>
            <a:r>
              <a:rPr lang="vi-VN" sz="2400" b="1">
                <a:latin typeface="K2D"/>
              </a:rPr>
              <a:t>không kiểm tra vai trò </a:t>
            </a:r>
            <a:r>
              <a:rPr lang="vi-VN" sz="2400">
                <a:latin typeface="K2D"/>
              </a:rPr>
              <a:t>người dùng.</a:t>
            </a:r>
          </a:p>
          <a:p>
            <a:r>
              <a:rPr lang="vi-VN" sz="2400">
                <a:latin typeface="K2D"/>
              </a:rPr>
              <a:t>Ví dụ: /profile?id=2 → người dùng id=1 vẫn truy cập được thông tin id=2.</a:t>
            </a:r>
          </a:p>
        </p:txBody>
      </p:sp>
      <p:pic>
        <p:nvPicPr>
          <p:cNvPr id="18" name="Picture 17">
            <a:extLst>
              <a:ext uri="{FF2B5EF4-FFF2-40B4-BE49-F238E27FC236}">
                <a16:creationId xmlns:a16="http://schemas.microsoft.com/office/drawing/2014/main" id="{A3194D44-1B8E-420F-9E0B-42E794BCFD41}"/>
              </a:ext>
            </a:extLst>
          </p:cNvPr>
          <p:cNvPicPr/>
          <p:nvPr/>
        </p:nvPicPr>
        <p:blipFill>
          <a:blip r:embed="rId3">
            <a:extLst>
              <a:ext uri="{28A0092B-C50C-407E-A947-70E740481C1C}">
                <a14:useLocalDpi xmlns:a14="http://schemas.microsoft.com/office/drawing/2010/main" val="0"/>
              </a:ext>
            </a:extLst>
          </a:blip>
          <a:stretch>
            <a:fillRect/>
          </a:stretch>
        </p:blipFill>
        <p:spPr>
          <a:xfrm>
            <a:off x="5218528" y="2395037"/>
            <a:ext cx="6026154" cy="3695560"/>
          </a:xfrm>
          <a:prstGeom prst="rect">
            <a:avLst/>
          </a:prstGeom>
        </p:spPr>
      </p:pic>
    </p:spTree>
    <p:extLst>
      <p:ext uri="{BB962C8B-B14F-4D97-AF65-F5344CB8AC3E}">
        <p14:creationId xmlns:p14="http://schemas.microsoft.com/office/powerpoint/2010/main" val="1685023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39</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p>
        </p:txBody>
      </p:sp>
      <p:sp>
        <p:nvSpPr>
          <p:cNvPr id="11" name="object 3">
            <a:extLst>
              <a:ext uri="{FF2B5EF4-FFF2-40B4-BE49-F238E27FC236}">
                <a16:creationId xmlns:a16="http://schemas.microsoft.com/office/drawing/2014/main" id="{25E5B20D-C7FD-4DBE-9684-9918B330F7E1}"/>
              </a:ext>
            </a:extLst>
          </p:cNvPr>
          <p:cNvSpPr txBox="1"/>
          <p:nvPr/>
        </p:nvSpPr>
        <p:spPr>
          <a:xfrm>
            <a:off x="662305" y="1851922"/>
            <a:ext cx="10005695" cy="865622"/>
          </a:xfrm>
          <a:prstGeom prst="rect">
            <a:avLst/>
          </a:prstGeom>
        </p:spPr>
        <p:txBody>
          <a:bodyPr vert="horz" wrap="square" lIns="0" tIns="217170" rIns="0" bIns="0" rtlCol="0">
            <a:spAutoFit/>
          </a:bodyPr>
          <a:lstStyle/>
          <a:p>
            <a:pPr marL="523240">
              <a:lnSpc>
                <a:spcPct val="100000"/>
              </a:lnSpc>
              <a:spcBef>
                <a:spcPts val="1710"/>
              </a:spcBef>
            </a:pPr>
            <a:r>
              <a:rPr lang="en-US" sz="2100" b="1">
                <a:solidFill>
                  <a:srgbClr val="1F5BAA"/>
                </a:solidFill>
                <a:effectLst/>
                <a:latin typeface="Tahoma" panose="020B0604030504040204" pitchFamily="34" charset="0"/>
                <a:ea typeface="Tahoma" panose="020B0604030504040204" pitchFamily="34" charset="0"/>
                <a:cs typeface="Tahoma" panose="020B0604030504040204" pitchFamily="34" charset="0"/>
              </a:rPr>
              <a:t>d. </a:t>
            </a:r>
            <a:r>
              <a:rPr lang="vi-VN" sz="2100" b="1">
                <a:solidFill>
                  <a:srgbClr val="1F5BAA"/>
                </a:solidFill>
                <a:effectLst/>
                <a:latin typeface="Tahoma" panose="020B0604030504040204" pitchFamily="34" charset="0"/>
                <a:ea typeface="Tahoma" panose="020B0604030504040204" pitchFamily="34" charset="0"/>
                <a:cs typeface="Tahoma" panose="020B0604030504040204" pitchFamily="34" charset="0"/>
              </a:rPr>
              <a:t>Tham chiếu Đối tượng trực tiếp không an toàn (IDOR – Insecure Direct Object Reference)</a:t>
            </a:r>
            <a:endParaRPr sz="2100" b="1">
              <a:solidFill>
                <a:srgbClr val="1F5BAA"/>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4EBFA1C7-A911-49E6-BA8F-695285908E7E}"/>
              </a:ext>
            </a:extLst>
          </p:cNvPr>
          <p:cNvSpPr txBox="1"/>
          <p:nvPr/>
        </p:nvSpPr>
        <p:spPr>
          <a:xfrm>
            <a:off x="1820678" y="2951576"/>
            <a:ext cx="7937866" cy="830997"/>
          </a:xfrm>
          <a:prstGeom prst="rect">
            <a:avLst/>
          </a:prstGeom>
          <a:noFill/>
        </p:spPr>
        <p:txBody>
          <a:bodyPr wrap="square">
            <a:spAutoFit/>
          </a:bodyPr>
          <a:lstStyle/>
          <a:p>
            <a:r>
              <a:rPr lang="vi-VN" sz="2400" b="1">
                <a:latin typeface="K2D"/>
              </a:rPr>
              <a:t>Cách tấn công:  </a:t>
            </a:r>
            <a:r>
              <a:rPr lang="vi-VN" sz="2400">
                <a:latin typeface="K2D"/>
              </a:rPr>
              <a:t>Thay đổi ID, token hoặc tham số trong URL để lấy dữ liệu của người khác.</a:t>
            </a:r>
          </a:p>
        </p:txBody>
      </p:sp>
      <p:sp>
        <p:nvSpPr>
          <p:cNvPr id="16" name="TextBox 15">
            <a:extLst>
              <a:ext uri="{FF2B5EF4-FFF2-40B4-BE49-F238E27FC236}">
                <a16:creationId xmlns:a16="http://schemas.microsoft.com/office/drawing/2014/main" id="{CC0B65E9-DD56-476F-BDC2-0ED4C6BA8DB0}"/>
              </a:ext>
            </a:extLst>
          </p:cNvPr>
          <p:cNvSpPr txBox="1"/>
          <p:nvPr/>
        </p:nvSpPr>
        <p:spPr>
          <a:xfrm>
            <a:off x="1979110" y="3858427"/>
            <a:ext cx="7621003" cy="1963294"/>
          </a:xfrm>
          <a:prstGeom prst="rect">
            <a:avLst/>
          </a:prstGeom>
          <a:noFill/>
        </p:spPr>
        <p:txBody>
          <a:bodyPr wrap="square">
            <a:spAutoFit/>
          </a:bodyPr>
          <a:lstStyle/>
          <a:p>
            <a:pPr marL="0" marR="0">
              <a:lnSpc>
                <a:spcPct val="107000"/>
              </a:lnSpc>
              <a:spcBef>
                <a:spcPts val="0"/>
              </a:spcBef>
              <a:spcAft>
                <a:spcPts val="800"/>
              </a:spcAft>
            </a:pPr>
            <a:r>
              <a:rPr lang="en-US" sz="2400" b="1">
                <a:effectLst/>
                <a:latin typeface="K2D"/>
                <a:ea typeface="Times New Roman" panose="02020603050405020304" pitchFamily="18" charset="0"/>
                <a:cs typeface="Times New Roman" panose="02020603050405020304" pitchFamily="18" charset="0"/>
              </a:rPr>
              <a:t>Phòng ngừa:</a:t>
            </a:r>
            <a:endParaRPr lang="vi-VN" sz="2400">
              <a:effectLst/>
              <a:latin typeface="K2D"/>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a:effectLst/>
                <a:latin typeface="K2D"/>
                <a:ea typeface="Times New Roman" panose="02020603050405020304" pitchFamily="18" charset="0"/>
                <a:cs typeface="Times New Roman" panose="02020603050405020304" pitchFamily="18" charset="0"/>
              </a:rPr>
              <a:t>Kiểm tra quyền sở hữu dữ liệu trước khi xử lý request.</a:t>
            </a:r>
            <a:endParaRPr lang="vi-VN" sz="2400">
              <a:effectLst/>
              <a:latin typeface="K2D"/>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a:effectLst/>
                <a:latin typeface="K2D"/>
                <a:ea typeface="Times New Roman" panose="02020603050405020304" pitchFamily="18" charset="0"/>
                <a:cs typeface="Times New Roman" panose="02020603050405020304" pitchFamily="18" charset="0"/>
              </a:rPr>
              <a:t>Ẩn ID thực bằng cách mã hóa hoặc sử dụng UUID.</a:t>
            </a:r>
            <a:endParaRPr lang="vi-VN" sz="2400">
              <a:effectLst/>
              <a:latin typeface="K2D"/>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a:effectLst/>
                <a:latin typeface="K2D"/>
                <a:ea typeface="Times New Roman" panose="02020603050405020304" pitchFamily="18" charset="0"/>
                <a:cs typeface="Times New Roman" panose="02020603050405020304" pitchFamily="18" charset="0"/>
              </a:rPr>
              <a:t>Áp dụng kiểm soát truy cập theo vai trò và quyền chi tiết.</a:t>
            </a:r>
            <a:endParaRPr lang="vi-VN" sz="2400">
              <a:effectLst/>
              <a:latin typeface="K2D"/>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69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0" dirty="0"/>
              <a:t>Nội</a:t>
            </a:r>
            <a:r>
              <a:rPr spc="-120" dirty="0"/>
              <a:t> </a:t>
            </a:r>
            <a:r>
              <a:rPr spc="-275" dirty="0"/>
              <a:t>dung</a:t>
            </a:r>
            <a:r>
              <a:rPr spc="-120" dirty="0"/>
              <a:t> </a:t>
            </a:r>
            <a:r>
              <a:rPr spc="-190" dirty="0"/>
              <a:t>chính</a:t>
            </a:r>
          </a:p>
        </p:txBody>
      </p:sp>
      <p:sp>
        <p:nvSpPr>
          <p:cNvPr id="4" name="object 4"/>
          <p:cNvSpPr txBox="1">
            <a:spLocks noGrp="1"/>
          </p:cNvSpPr>
          <p:nvPr>
            <p:ph type="dt" sz="half" idx="6"/>
          </p:nvPr>
        </p:nvSpPr>
        <p:spPr>
          <a:xfrm>
            <a:off x="890708" y="6420608"/>
            <a:ext cx="1600200" cy="341760"/>
          </a:xfrm>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òa</a:t>
            </a:r>
            <a:r>
              <a:rPr sz="800" b="0" spc="-50">
                <a:solidFill>
                  <a:srgbClr val="00AEEF"/>
                </a:solidFill>
                <a:latin typeface="Verdana"/>
                <a:cs typeface="Verdana"/>
              </a:rPr>
              <a:t>n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4</a:t>
            </a:fld>
            <a:endParaRPr spc="-25" dirty="0"/>
          </a:p>
        </p:txBody>
      </p:sp>
      <p:sp>
        <p:nvSpPr>
          <p:cNvPr id="3" name="object 3"/>
          <p:cNvSpPr txBox="1"/>
          <p:nvPr/>
        </p:nvSpPr>
        <p:spPr>
          <a:xfrm>
            <a:off x="990600" y="1600200"/>
            <a:ext cx="9868634" cy="2795637"/>
          </a:xfrm>
          <a:prstGeom prst="rect">
            <a:avLst/>
          </a:prstGeom>
        </p:spPr>
        <p:txBody>
          <a:bodyPr vert="horz" wrap="square" lIns="0" tIns="165100" rIns="0" bIns="0" rtlCol="0">
            <a:spAutoFit/>
          </a:bodyPr>
          <a:lstStyle/>
          <a:p>
            <a:pPr marL="584200" indent="-571500" algn="l">
              <a:lnSpc>
                <a:spcPct val="100000"/>
              </a:lnSpc>
              <a:spcBef>
                <a:spcPts val="1300"/>
              </a:spcBef>
              <a:buFont typeface="+mj-lt"/>
              <a:buAutoNum type="romanUcPeriod"/>
              <a:tabLst>
                <a:tab pos="356235" algn="l"/>
              </a:tabLst>
            </a:pPr>
            <a:r>
              <a:rPr sz="2800" b="1">
                <a:latin typeface="Tahoma"/>
                <a:cs typeface="Tahoma"/>
              </a:rPr>
              <a:t>Định</a:t>
            </a:r>
            <a:r>
              <a:rPr sz="2800" b="1" spc="60">
                <a:latin typeface="Tahoma"/>
                <a:cs typeface="Tahoma"/>
              </a:rPr>
              <a:t> </a:t>
            </a:r>
            <a:r>
              <a:rPr sz="2800" b="1" spc="-20">
                <a:latin typeface="Tahoma"/>
                <a:cs typeface="Tahoma"/>
              </a:rPr>
              <a:t>nghĩa</a:t>
            </a:r>
            <a:endParaRPr lang="vi-VN" sz="2800" b="1" spc="-20">
              <a:latin typeface="Tahoma"/>
              <a:cs typeface="Tahoma"/>
            </a:endParaRPr>
          </a:p>
          <a:p>
            <a:pPr marL="584200" indent="-571500" algn="l">
              <a:lnSpc>
                <a:spcPct val="100000"/>
              </a:lnSpc>
              <a:spcBef>
                <a:spcPts val="1300"/>
              </a:spcBef>
              <a:buFont typeface="+mj-lt"/>
              <a:buAutoNum type="romanUcPeriod"/>
              <a:tabLst>
                <a:tab pos="356235" algn="l"/>
              </a:tabLst>
            </a:pPr>
            <a:r>
              <a:rPr lang="vi-VN" sz="2800" b="1" spc="-20">
                <a:latin typeface="Tahoma"/>
                <a:cs typeface="Tahoma"/>
              </a:rPr>
              <a:t>Nguyên nhân</a:t>
            </a:r>
            <a:endParaRPr sz="2800">
              <a:latin typeface="Tahoma"/>
              <a:cs typeface="Tahoma"/>
            </a:endParaRPr>
          </a:p>
          <a:p>
            <a:pPr marL="584200" indent="-571500" algn="l">
              <a:lnSpc>
                <a:spcPct val="100000"/>
              </a:lnSpc>
              <a:spcBef>
                <a:spcPts val="1200"/>
              </a:spcBef>
              <a:buFont typeface="+mj-lt"/>
              <a:buAutoNum type="romanUcPeriod"/>
              <a:tabLst>
                <a:tab pos="525145" algn="l"/>
              </a:tabLst>
            </a:pPr>
            <a:r>
              <a:rPr lang="vi-VN" sz="2800" b="1">
                <a:latin typeface="Tahoma"/>
                <a:cs typeface="Tahoma"/>
              </a:rPr>
              <a:t>C</a:t>
            </a:r>
            <a:r>
              <a:rPr sz="2800" b="1">
                <a:latin typeface="Tahoma"/>
                <a:cs typeface="Tahoma"/>
              </a:rPr>
              <a:t>ách</a:t>
            </a:r>
            <a:r>
              <a:rPr sz="2800" b="1" spc="5">
                <a:latin typeface="Tahoma"/>
                <a:cs typeface="Tahoma"/>
              </a:rPr>
              <a:t> </a:t>
            </a:r>
            <a:r>
              <a:rPr sz="2800" b="1" dirty="0">
                <a:latin typeface="Tahoma"/>
                <a:cs typeface="Tahoma"/>
              </a:rPr>
              <a:t>thức</a:t>
            </a:r>
            <a:r>
              <a:rPr sz="2800" b="1" spc="10" dirty="0">
                <a:latin typeface="Tahoma"/>
                <a:cs typeface="Tahoma"/>
              </a:rPr>
              <a:t> </a:t>
            </a:r>
            <a:r>
              <a:rPr sz="2800" b="1" dirty="0">
                <a:latin typeface="Tahoma"/>
                <a:cs typeface="Tahoma"/>
              </a:rPr>
              <a:t>tấn</a:t>
            </a:r>
            <a:r>
              <a:rPr sz="2800" b="1" spc="10" dirty="0">
                <a:latin typeface="Tahoma"/>
                <a:cs typeface="Tahoma"/>
              </a:rPr>
              <a:t> </a:t>
            </a:r>
            <a:r>
              <a:rPr sz="2800" b="1">
                <a:latin typeface="Tahoma"/>
                <a:cs typeface="Tahoma"/>
              </a:rPr>
              <a:t>công</a:t>
            </a:r>
            <a:r>
              <a:rPr sz="2800" b="1" spc="5">
                <a:latin typeface="Tahoma"/>
                <a:cs typeface="Tahoma"/>
              </a:rPr>
              <a:t> </a:t>
            </a:r>
            <a:r>
              <a:rPr lang="vi-VN" sz="2800" b="1">
                <a:latin typeface="Tahoma"/>
                <a:cs typeface="Tahoma"/>
              </a:rPr>
              <a:t>và</a:t>
            </a:r>
            <a:r>
              <a:rPr sz="2800" b="1" spc="10">
                <a:latin typeface="Tahoma"/>
                <a:cs typeface="Tahoma"/>
              </a:rPr>
              <a:t> </a:t>
            </a:r>
            <a:r>
              <a:rPr sz="2800" b="1" dirty="0">
                <a:latin typeface="Tahoma"/>
                <a:cs typeface="Tahoma"/>
              </a:rPr>
              <a:t>cách</a:t>
            </a:r>
            <a:r>
              <a:rPr sz="2800" b="1" spc="10" dirty="0">
                <a:latin typeface="Tahoma"/>
                <a:cs typeface="Tahoma"/>
              </a:rPr>
              <a:t> </a:t>
            </a:r>
            <a:r>
              <a:rPr sz="2800" b="1" dirty="0">
                <a:latin typeface="Tahoma"/>
                <a:cs typeface="Tahoma"/>
              </a:rPr>
              <a:t>phòng</a:t>
            </a:r>
            <a:r>
              <a:rPr sz="2800" b="1" spc="10" dirty="0">
                <a:latin typeface="Tahoma"/>
                <a:cs typeface="Tahoma"/>
              </a:rPr>
              <a:t> </a:t>
            </a:r>
            <a:r>
              <a:rPr sz="2800" b="1" spc="-10" dirty="0">
                <a:latin typeface="Tahoma"/>
                <a:cs typeface="Tahoma"/>
              </a:rPr>
              <a:t>ngừa,</a:t>
            </a:r>
            <a:r>
              <a:rPr sz="2800" b="1" spc="5" dirty="0">
                <a:latin typeface="Tahoma"/>
                <a:cs typeface="Tahoma"/>
              </a:rPr>
              <a:t> </a:t>
            </a:r>
            <a:r>
              <a:rPr sz="2800" b="1">
                <a:latin typeface="Tahoma"/>
                <a:cs typeface="Tahoma"/>
              </a:rPr>
              <a:t>ngăn</a:t>
            </a:r>
            <a:r>
              <a:rPr sz="2800" b="1" spc="10">
                <a:latin typeface="Tahoma"/>
                <a:cs typeface="Tahoma"/>
              </a:rPr>
              <a:t> </a:t>
            </a:r>
            <a:r>
              <a:rPr sz="2800" b="1" spc="-20">
                <a:latin typeface="Tahoma"/>
                <a:cs typeface="Tahoma"/>
              </a:rPr>
              <a:t>chặn</a:t>
            </a:r>
            <a:r>
              <a:rPr lang="vi-VN" sz="2800" b="1" spc="-20">
                <a:latin typeface="Tahoma"/>
                <a:cs typeface="Tahoma"/>
              </a:rPr>
              <a:t> một số lỗi phổ biến</a:t>
            </a:r>
            <a:endParaRPr sz="2800">
              <a:latin typeface="Tahoma"/>
              <a:cs typeface="Tahoma"/>
            </a:endParaRPr>
          </a:p>
          <a:p>
            <a:pPr marL="584200" indent="-571500" algn="l">
              <a:lnSpc>
                <a:spcPct val="100000"/>
              </a:lnSpc>
              <a:spcBef>
                <a:spcPts val="1185"/>
              </a:spcBef>
              <a:buFont typeface="+mj-lt"/>
              <a:buAutoNum type="romanUcPeriod"/>
              <a:tabLst>
                <a:tab pos="694690" algn="l"/>
              </a:tabLst>
            </a:pPr>
            <a:r>
              <a:rPr sz="2800" b="1" spc="-20">
                <a:latin typeface="Tahoma"/>
                <a:cs typeface="Tahoma"/>
              </a:rPr>
              <a:t>Demo</a:t>
            </a:r>
            <a:endParaRPr sz="2800">
              <a:latin typeface="Tahoma"/>
              <a:cs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40</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lang="vi-VN" sz="2400" b="1" spc="-425">
                <a:solidFill>
                  <a:srgbClr val="1F5BAA"/>
                </a:solidFill>
                <a:latin typeface="Tahoma" panose="020B0604030504040204" pitchFamily="34" charset="0"/>
                <a:ea typeface="Tahoma" panose="020B0604030504040204" pitchFamily="34" charset="0"/>
                <a:cs typeface="Tahoma" panose="020B0604030504040204" pitchFamily="34" charset="0"/>
              </a:rPr>
              <a:t>6 .   </a:t>
            </a:r>
            <a:r>
              <a:rPr lang="vi-VN" sz="2400" b="1">
                <a:solidFill>
                  <a:srgbClr val="1F5BAA"/>
                </a:solidFill>
                <a:latin typeface="Tahoma" panose="020B0604030504040204" pitchFamily="34" charset="0"/>
                <a:ea typeface="Tahoma" panose="020B0604030504040204" pitchFamily="34" charset="0"/>
                <a:cs typeface="Tahoma" panose="020B0604030504040204" pitchFamily="34" charset="0"/>
              </a:rPr>
              <a:t>Các lỗ hổng xoay quanh RBAC (Role-Based Access Control) </a:t>
            </a:r>
          </a:p>
        </p:txBody>
      </p:sp>
      <p:sp>
        <p:nvSpPr>
          <p:cNvPr id="15" name="TextBox 14">
            <a:extLst>
              <a:ext uri="{FF2B5EF4-FFF2-40B4-BE49-F238E27FC236}">
                <a16:creationId xmlns:a16="http://schemas.microsoft.com/office/drawing/2014/main" id="{824D6404-C2E4-49B9-A745-946AD680B20C}"/>
              </a:ext>
            </a:extLst>
          </p:cNvPr>
          <p:cNvSpPr txBox="1"/>
          <p:nvPr/>
        </p:nvSpPr>
        <p:spPr>
          <a:xfrm>
            <a:off x="1333498" y="2076579"/>
            <a:ext cx="9524999" cy="830997"/>
          </a:xfrm>
          <a:prstGeom prst="rect">
            <a:avLst/>
          </a:prstGeom>
          <a:noFill/>
        </p:spPr>
        <p:txBody>
          <a:bodyPr wrap="square">
            <a:spAutoFit/>
          </a:bodyPr>
          <a:lstStyle/>
          <a:p>
            <a:r>
              <a:rPr lang="vi-VN" sz="2400">
                <a:latin typeface="K2D"/>
              </a:rPr>
              <a:t>Các sai sót trong thiết kế RBAC có thể ảnh hưởng trực tiếp đến bộ ba </a:t>
            </a:r>
            <a:r>
              <a:rPr lang="vi-VN" sz="2400" b="1">
                <a:latin typeface="K2D"/>
              </a:rPr>
              <a:t>CIA (Tính bảo mật, Tính toàn vẹn, Tính sẵn dùng)</a:t>
            </a:r>
            <a:r>
              <a:rPr lang="vi-VN" sz="2400">
                <a:latin typeface="K2D"/>
              </a:rPr>
              <a:t> của hệ thống. </a:t>
            </a:r>
          </a:p>
        </p:txBody>
      </p:sp>
      <p:sp>
        <p:nvSpPr>
          <p:cNvPr id="17" name="TextBox 16">
            <a:extLst>
              <a:ext uri="{FF2B5EF4-FFF2-40B4-BE49-F238E27FC236}">
                <a16:creationId xmlns:a16="http://schemas.microsoft.com/office/drawing/2014/main" id="{5E7AD54E-F211-4419-B62D-6E27D0A32BC8}"/>
              </a:ext>
            </a:extLst>
          </p:cNvPr>
          <p:cNvSpPr txBox="1"/>
          <p:nvPr/>
        </p:nvSpPr>
        <p:spPr>
          <a:xfrm>
            <a:off x="851019" y="2946997"/>
            <a:ext cx="3279777" cy="2123658"/>
          </a:xfrm>
          <a:prstGeom prst="rect">
            <a:avLst/>
          </a:prstGeom>
          <a:noFill/>
        </p:spPr>
        <p:txBody>
          <a:bodyPr wrap="square">
            <a:spAutoFit/>
          </a:bodyPr>
          <a:lstStyle/>
          <a:p>
            <a:r>
              <a:rPr lang="en-US" sz="2200">
                <a:effectLst/>
                <a:latin typeface="K2D"/>
                <a:ea typeface="Times New Roman" panose="02020603050405020304" pitchFamily="18" charset="0"/>
              </a:rPr>
              <a:t>Kẻ tấn công truy cập trái phép vào dữ liệu nhạy cảm của người dùng khác hoặc thông tin nội bộ của tổ chức. (lỗi IDOR, Lỗi kiểm soát không nhất quán)</a:t>
            </a:r>
            <a:endParaRPr lang="vi-VN" sz="2200">
              <a:latin typeface="K2D"/>
            </a:endParaRPr>
          </a:p>
        </p:txBody>
      </p:sp>
      <p:sp>
        <p:nvSpPr>
          <p:cNvPr id="20" name="TextBox 19">
            <a:extLst>
              <a:ext uri="{FF2B5EF4-FFF2-40B4-BE49-F238E27FC236}">
                <a16:creationId xmlns:a16="http://schemas.microsoft.com/office/drawing/2014/main" id="{FDC317D4-E006-4B84-B271-DBE1302B3F9C}"/>
              </a:ext>
            </a:extLst>
          </p:cNvPr>
          <p:cNvSpPr txBox="1"/>
          <p:nvPr/>
        </p:nvSpPr>
        <p:spPr>
          <a:xfrm>
            <a:off x="851019" y="5039725"/>
            <a:ext cx="6093994" cy="430887"/>
          </a:xfrm>
          <a:prstGeom prst="rect">
            <a:avLst/>
          </a:prstGeom>
          <a:noFill/>
        </p:spPr>
        <p:txBody>
          <a:bodyPr wrap="square">
            <a:spAutoFit/>
          </a:bodyPr>
          <a:lstStyle/>
          <a:p>
            <a:r>
              <a:rPr lang="vi-VN" sz="2200" b="1">
                <a:latin typeface="K2D"/>
              </a:rPr>
              <a:t>=&gt; Mất tính bảo mật</a:t>
            </a:r>
          </a:p>
        </p:txBody>
      </p:sp>
      <p:sp>
        <p:nvSpPr>
          <p:cNvPr id="24" name="TextBox 23">
            <a:extLst>
              <a:ext uri="{FF2B5EF4-FFF2-40B4-BE49-F238E27FC236}">
                <a16:creationId xmlns:a16="http://schemas.microsoft.com/office/drawing/2014/main" id="{003AC2A4-1079-4B06-B66E-0CE9153E22F5}"/>
              </a:ext>
            </a:extLst>
          </p:cNvPr>
          <p:cNvSpPr txBox="1"/>
          <p:nvPr/>
        </p:nvSpPr>
        <p:spPr>
          <a:xfrm>
            <a:off x="4551866" y="2946997"/>
            <a:ext cx="2967859" cy="1785104"/>
          </a:xfrm>
          <a:prstGeom prst="rect">
            <a:avLst/>
          </a:prstGeom>
          <a:noFill/>
        </p:spPr>
        <p:txBody>
          <a:bodyPr wrap="square">
            <a:spAutoFit/>
          </a:bodyPr>
          <a:lstStyle/>
          <a:p>
            <a:pPr algn="just"/>
            <a:r>
              <a:rPr lang="vi-VN" sz="2200">
                <a:latin typeface="K2D"/>
              </a:rPr>
              <a:t>Kẻ tấn công sửa đổi hoặc xóa dữ liệu, gây sai lệch thông tin, phá hoại dữ liệu (lỗi Nâng cao đặc quyền)</a:t>
            </a:r>
          </a:p>
        </p:txBody>
      </p:sp>
      <p:sp>
        <p:nvSpPr>
          <p:cNvPr id="26" name="TextBox 25">
            <a:extLst>
              <a:ext uri="{FF2B5EF4-FFF2-40B4-BE49-F238E27FC236}">
                <a16:creationId xmlns:a16="http://schemas.microsoft.com/office/drawing/2014/main" id="{855BC2FB-2990-45C0-A687-25A73594090D}"/>
              </a:ext>
            </a:extLst>
          </p:cNvPr>
          <p:cNvSpPr txBox="1"/>
          <p:nvPr/>
        </p:nvSpPr>
        <p:spPr>
          <a:xfrm>
            <a:off x="4551866" y="5026206"/>
            <a:ext cx="6093994" cy="430887"/>
          </a:xfrm>
          <a:prstGeom prst="rect">
            <a:avLst/>
          </a:prstGeom>
          <a:noFill/>
        </p:spPr>
        <p:txBody>
          <a:bodyPr wrap="square">
            <a:spAutoFit/>
          </a:bodyPr>
          <a:lstStyle/>
          <a:p>
            <a:r>
              <a:rPr lang="en-US" sz="2200" b="1">
                <a:effectLst/>
                <a:latin typeface="K2D"/>
                <a:ea typeface="Times New Roman" panose="02020603050405020304" pitchFamily="18" charset="0"/>
              </a:rPr>
              <a:t>=&gt; Mất tính toàn vẹn </a:t>
            </a:r>
            <a:endParaRPr lang="vi-VN" sz="2200">
              <a:latin typeface="K2D"/>
            </a:endParaRPr>
          </a:p>
        </p:txBody>
      </p:sp>
      <p:sp>
        <p:nvSpPr>
          <p:cNvPr id="30" name="TextBox 29">
            <a:extLst>
              <a:ext uri="{FF2B5EF4-FFF2-40B4-BE49-F238E27FC236}">
                <a16:creationId xmlns:a16="http://schemas.microsoft.com/office/drawing/2014/main" id="{EA8F54B0-91D2-4371-84C0-F32234780AE0}"/>
              </a:ext>
            </a:extLst>
          </p:cNvPr>
          <p:cNvSpPr txBox="1"/>
          <p:nvPr/>
        </p:nvSpPr>
        <p:spPr>
          <a:xfrm>
            <a:off x="8252715" y="2946997"/>
            <a:ext cx="2967860" cy="2123658"/>
          </a:xfrm>
          <a:prstGeom prst="rect">
            <a:avLst/>
          </a:prstGeom>
          <a:noFill/>
        </p:spPr>
        <p:txBody>
          <a:bodyPr wrap="square">
            <a:spAutoFit/>
          </a:bodyPr>
          <a:lstStyle/>
          <a:p>
            <a:r>
              <a:rPr lang="vi-VN" sz="2200">
                <a:latin typeface="K2D"/>
              </a:rPr>
              <a:t>Kẻ tấn công có thể xóa người dùng khác, thay đổi cấu hình hệ thống, hoặc thực hiện các hành động phá hoại làm ngừng dịch vụ.</a:t>
            </a:r>
          </a:p>
        </p:txBody>
      </p:sp>
      <p:sp>
        <p:nvSpPr>
          <p:cNvPr id="31" name="TextBox 30">
            <a:extLst>
              <a:ext uri="{FF2B5EF4-FFF2-40B4-BE49-F238E27FC236}">
                <a16:creationId xmlns:a16="http://schemas.microsoft.com/office/drawing/2014/main" id="{83BB7481-3619-4ABF-811A-9B28D15BE504}"/>
              </a:ext>
            </a:extLst>
          </p:cNvPr>
          <p:cNvSpPr txBox="1"/>
          <p:nvPr/>
        </p:nvSpPr>
        <p:spPr>
          <a:xfrm>
            <a:off x="8173578" y="5039724"/>
            <a:ext cx="6093994" cy="430887"/>
          </a:xfrm>
          <a:prstGeom prst="rect">
            <a:avLst/>
          </a:prstGeom>
          <a:noFill/>
        </p:spPr>
        <p:txBody>
          <a:bodyPr wrap="square">
            <a:spAutoFit/>
          </a:bodyPr>
          <a:lstStyle/>
          <a:p>
            <a:r>
              <a:rPr lang="en-US" sz="2200" b="1">
                <a:effectLst/>
                <a:latin typeface="K2D"/>
                <a:ea typeface="Times New Roman" panose="02020603050405020304" pitchFamily="18" charset="0"/>
              </a:rPr>
              <a:t>=&gt; Mất tính sẵn dùng</a:t>
            </a:r>
            <a:endParaRPr lang="vi-VN" sz="2200">
              <a:latin typeface="K2D"/>
            </a:endParaRPr>
          </a:p>
        </p:txBody>
      </p:sp>
      <p:sp>
        <p:nvSpPr>
          <p:cNvPr id="33" name="TextBox 32">
            <a:extLst>
              <a:ext uri="{FF2B5EF4-FFF2-40B4-BE49-F238E27FC236}">
                <a16:creationId xmlns:a16="http://schemas.microsoft.com/office/drawing/2014/main" id="{2DBFCD5C-9701-4008-AE39-0264FA260B92}"/>
              </a:ext>
            </a:extLst>
          </p:cNvPr>
          <p:cNvSpPr txBox="1"/>
          <p:nvPr/>
        </p:nvSpPr>
        <p:spPr>
          <a:xfrm>
            <a:off x="1866897" y="5716534"/>
            <a:ext cx="8991600" cy="461665"/>
          </a:xfrm>
          <a:prstGeom prst="rect">
            <a:avLst/>
          </a:prstGeom>
          <a:noFill/>
        </p:spPr>
        <p:txBody>
          <a:bodyPr wrap="square">
            <a:spAutoFit/>
          </a:bodyPr>
          <a:lstStyle/>
          <a:p>
            <a:r>
              <a:rPr lang="en-US" sz="2400" b="1">
                <a:effectLst/>
                <a:latin typeface="K2D"/>
                <a:ea typeface="Times New Roman" panose="02020603050405020304" pitchFamily="18" charset="0"/>
              </a:rPr>
              <a:t>=&gt; Chiếm quyền Toàn bộ Hệ thống là hậu quả nghiêm trọng nhất!</a:t>
            </a:r>
            <a:endParaRPr lang="vi-VN" sz="2400">
              <a:latin typeface="K2D"/>
            </a:endParaRPr>
          </a:p>
        </p:txBody>
      </p:sp>
    </p:spTree>
    <p:extLst>
      <p:ext uri="{BB962C8B-B14F-4D97-AF65-F5344CB8AC3E}">
        <p14:creationId xmlns:p14="http://schemas.microsoft.com/office/powerpoint/2010/main" val="2597443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510396"/>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III. Demo</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41</a:t>
            </a:fld>
            <a:endParaRPr spc="-25" dirty="0"/>
          </a:p>
        </p:txBody>
      </p:sp>
    </p:spTree>
    <p:extLst>
      <p:ext uri="{BB962C8B-B14F-4D97-AF65-F5344CB8AC3E}">
        <p14:creationId xmlns:p14="http://schemas.microsoft.com/office/powerpoint/2010/main" val="558966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6583" y="2724145"/>
            <a:ext cx="7529195" cy="1188085"/>
          </a:xfrm>
          <a:prstGeom prst="rect">
            <a:avLst/>
          </a:prstGeom>
        </p:spPr>
        <p:txBody>
          <a:bodyPr vert="horz" wrap="square" lIns="0" tIns="48895" rIns="0" bIns="0" rtlCol="0">
            <a:spAutoFit/>
          </a:bodyPr>
          <a:lstStyle/>
          <a:p>
            <a:pPr marL="12700">
              <a:lnSpc>
                <a:spcPct val="100000"/>
              </a:lnSpc>
              <a:spcBef>
                <a:spcPts val="385"/>
              </a:spcBef>
            </a:pPr>
            <a:r>
              <a:rPr sz="4000" spc="-365" dirty="0">
                <a:solidFill>
                  <a:srgbClr val="FFFFFF"/>
                </a:solidFill>
              </a:rPr>
              <a:t>XIN</a:t>
            </a:r>
            <a:r>
              <a:rPr sz="4000" spc="-140" dirty="0">
                <a:solidFill>
                  <a:srgbClr val="FFFFFF"/>
                </a:solidFill>
              </a:rPr>
              <a:t> </a:t>
            </a:r>
            <a:r>
              <a:rPr sz="4000" spc="-60" dirty="0">
                <a:solidFill>
                  <a:srgbClr val="FFFFFF"/>
                </a:solidFill>
              </a:rPr>
              <a:t>CẢM</a:t>
            </a:r>
            <a:r>
              <a:rPr sz="4000" spc="-210" dirty="0">
                <a:solidFill>
                  <a:srgbClr val="FFFFFF"/>
                </a:solidFill>
              </a:rPr>
              <a:t> </a:t>
            </a:r>
            <a:r>
              <a:rPr sz="4000" spc="-455" dirty="0">
                <a:solidFill>
                  <a:srgbClr val="FFFFFF"/>
                </a:solidFill>
              </a:rPr>
              <a:t>ƠN</a:t>
            </a:r>
            <a:r>
              <a:rPr sz="4000" spc="-140" dirty="0">
                <a:solidFill>
                  <a:srgbClr val="FFFFFF"/>
                </a:solidFill>
              </a:rPr>
              <a:t> </a:t>
            </a:r>
            <a:r>
              <a:rPr sz="4000" spc="-95" dirty="0">
                <a:solidFill>
                  <a:srgbClr val="FFFFFF"/>
                </a:solidFill>
              </a:rPr>
              <a:t>THẦY</a:t>
            </a:r>
            <a:r>
              <a:rPr sz="4000" spc="-160" dirty="0">
                <a:solidFill>
                  <a:srgbClr val="FFFFFF"/>
                </a:solidFill>
              </a:rPr>
              <a:t> </a:t>
            </a:r>
            <a:r>
              <a:rPr sz="4000" spc="-175" dirty="0">
                <a:solidFill>
                  <a:srgbClr val="FFFFFF"/>
                </a:solidFill>
              </a:rPr>
              <a:t>VÀ</a:t>
            </a:r>
            <a:r>
              <a:rPr sz="4000" spc="-140" dirty="0">
                <a:solidFill>
                  <a:srgbClr val="FFFFFF"/>
                </a:solidFill>
              </a:rPr>
              <a:t> </a:t>
            </a:r>
            <a:r>
              <a:rPr sz="4000" dirty="0">
                <a:solidFill>
                  <a:srgbClr val="FFFFFF"/>
                </a:solidFill>
              </a:rPr>
              <a:t>CÁC</a:t>
            </a:r>
            <a:r>
              <a:rPr sz="4000" spc="-155" dirty="0">
                <a:solidFill>
                  <a:srgbClr val="FFFFFF"/>
                </a:solidFill>
              </a:rPr>
              <a:t> </a:t>
            </a:r>
            <a:r>
              <a:rPr sz="4000" spc="-105" dirty="0">
                <a:solidFill>
                  <a:srgbClr val="FFFFFF"/>
                </a:solidFill>
              </a:rPr>
              <a:t>BẠN</a:t>
            </a:r>
            <a:endParaRPr sz="4000"/>
          </a:p>
          <a:p>
            <a:pPr marL="12700">
              <a:lnSpc>
                <a:spcPct val="100000"/>
              </a:lnSpc>
              <a:spcBef>
                <a:spcPts val="229"/>
              </a:spcBef>
            </a:pPr>
            <a:r>
              <a:rPr sz="3200" b="0" spc="-145" dirty="0">
                <a:solidFill>
                  <a:srgbClr val="FFFFFF"/>
                </a:solidFill>
                <a:latin typeface="Verdana"/>
                <a:cs typeface="Verdana"/>
              </a:rPr>
              <a:t>Thank</a:t>
            </a:r>
            <a:r>
              <a:rPr sz="3200" b="0" spc="-195" dirty="0">
                <a:solidFill>
                  <a:srgbClr val="FFFFFF"/>
                </a:solidFill>
                <a:latin typeface="Verdana"/>
                <a:cs typeface="Verdana"/>
              </a:rPr>
              <a:t> </a:t>
            </a:r>
            <a:r>
              <a:rPr sz="3200" b="0" spc="-20" dirty="0">
                <a:solidFill>
                  <a:srgbClr val="FFFFFF"/>
                </a:solidFill>
                <a:latin typeface="Verdana"/>
                <a:cs typeface="Verdana"/>
              </a:rPr>
              <a:t>you!</a:t>
            </a:r>
            <a:endParaRPr sz="3200">
              <a:latin typeface="Verdana"/>
              <a:cs typeface="Verdana"/>
            </a:endParaRPr>
          </a:p>
        </p:txBody>
      </p:sp>
      <p:sp>
        <p:nvSpPr>
          <p:cNvPr id="3" name="object 3"/>
          <p:cNvSpPr txBox="1"/>
          <p:nvPr/>
        </p:nvSpPr>
        <p:spPr>
          <a:xfrm>
            <a:off x="321061" y="6532600"/>
            <a:ext cx="142240" cy="198120"/>
          </a:xfrm>
          <a:prstGeom prst="rect">
            <a:avLst/>
          </a:prstGeom>
        </p:spPr>
        <p:txBody>
          <a:bodyPr vert="horz" wrap="square" lIns="0" tIns="6985" rIns="0" bIns="0" rtlCol="0">
            <a:spAutoFit/>
          </a:bodyPr>
          <a:lstStyle/>
          <a:p>
            <a:pPr>
              <a:lnSpc>
                <a:spcPct val="100000"/>
              </a:lnSpc>
              <a:spcBef>
                <a:spcPts val="55"/>
              </a:spcBef>
            </a:pPr>
            <a:r>
              <a:rPr sz="1200" spc="-235" dirty="0">
                <a:solidFill>
                  <a:srgbClr val="FFFFFF"/>
                </a:solidFill>
                <a:latin typeface="Verdana"/>
                <a:cs typeface="Verdana"/>
              </a:rPr>
              <a:t>71</a:t>
            </a:r>
            <a:endParaRPr sz="1200">
              <a:latin typeface="Verdana"/>
              <a:cs typeface="Verdan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t>ĐẠI</a:t>
            </a:r>
            <a:r>
              <a:rPr spc="-35" dirty="0"/>
              <a:t> </a:t>
            </a:r>
            <a:r>
              <a:rPr spc="-90" dirty="0"/>
              <a:t>HỌC</a:t>
            </a:r>
            <a:r>
              <a:rPr spc="-35" dirty="0"/>
              <a:t> </a:t>
            </a:r>
            <a:r>
              <a:rPr spc="-40" dirty="0"/>
              <a:t>CẦN</a:t>
            </a:r>
            <a:r>
              <a:rPr spc="-30" dirty="0"/>
              <a:t> </a:t>
            </a:r>
            <a:r>
              <a:rPr spc="-25" dirty="0"/>
              <a:t>THƠ</a:t>
            </a:r>
          </a:p>
          <a:p>
            <a:pPr marL="12700">
              <a:lnSpc>
                <a:spcPts val="875"/>
              </a:lnSpc>
            </a:pPr>
            <a:r>
              <a:rPr sz="800" b="0" spc="-10" dirty="0">
                <a:latin typeface="Verdana"/>
                <a:cs typeface="Verdana"/>
              </a:rPr>
              <a:t>Cộng</a:t>
            </a:r>
            <a:r>
              <a:rPr sz="800" b="0" spc="-50" dirty="0">
                <a:latin typeface="Verdana"/>
                <a:cs typeface="Verdana"/>
              </a:rPr>
              <a:t> </a:t>
            </a:r>
            <a:r>
              <a:rPr sz="800" b="0" spc="-10" dirty="0">
                <a:latin typeface="Verdana"/>
                <a:cs typeface="Verdana"/>
              </a:rPr>
              <a:t>đồng</a:t>
            </a:r>
            <a:r>
              <a:rPr sz="800" b="0" spc="-50" dirty="0">
                <a:latin typeface="Verdana"/>
                <a:cs typeface="Verdana"/>
              </a:rPr>
              <a:t> </a:t>
            </a:r>
            <a:r>
              <a:rPr sz="800" b="0" spc="-110">
                <a:latin typeface="Verdana"/>
                <a:cs typeface="Verdana"/>
              </a:rPr>
              <a:t>–</a:t>
            </a:r>
            <a:r>
              <a:rPr sz="800" b="0" spc="-45">
                <a:latin typeface="Verdana"/>
                <a:cs typeface="Verdana"/>
              </a:rPr>
              <a:t> </a:t>
            </a:r>
            <a:r>
              <a:rPr lang="vi-VN" sz="800" b="0" spc="-50">
                <a:latin typeface="Verdana"/>
                <a:cs typeface="Verdana"/>
              </a:rPr>
              <a:t>Toàn diện</a:t>
            </a:r>
            <a:r>
              <a:rPr sz="800" b="0" spc="-110">
                <a:latin typeface="Verdana"/>
                <a:cs typeface="Verdana"/>
              </a:rPr>
              <a:t>–</a:t>
            </a:r>
            <a:r>
              <a:rPr sz="800" b="0" spc="-45">
                <a:latin typeface="Verdana"/>
                <a:cs typeface="Verdana"/>
              </a:rPr>
              <a:t> </a:t>
            </a:r>
            <a:r>
              <a:rPr sz="800" b="0" spc="-25" dirty="0">
                <a:latin typeface="Verdana"/>
                <a:cs typeface="Verdana"/>
              </a:rPr>
              <a:t>Ưu</a:t>
            </a:r>
            <a:r>
              <a:rPr sz="800" b="0" spc="-50" dirty="0">
                <a:latin typeface="Verdana"/>
                <a:cs typeface="Verdana"/>
              </a:rPr>
              <a:t> </a:t>
            </a:r>
            <a:r>
              <a:rPr sz="800" b="0" cap="small" spc="-95" dirty="0">
                <a:latin typeface="Verdana"/>
                <a:cs typeface="Verdana"/>
              </a:rPr>
              <a:t>vi</a:t>
            </a:r>
            <a:r>
              <a:rPr sz="800" b="0" spc="-95" dirty="0">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FFFFF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38100">
              <a:lnSpc>
                <a:spcPct val="100000"/>
              </a:lnSpc>
              <a:spcBef>
                <a:spcPts val="145"/>
              </a:spcBef>
            </a:pPr>
            <a:fld id="{81D60167-4931-47E6-BA6A-407CBD079E47}" type="slidenum">
              <a:rPr spc="-25" dirty="0"/>
              <a:t>42</a:t>
            </a:fld>
            <a:endParaRPr spc="-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5"/>
              <a:t>I</a:t>
            </a:r>
            <a:r>
              <a:rPr lang="vi-VN" spc="-505"/>
              <a:t> </a:t>
            </a:r>
            <a:r>
              <a:rPr spc="-505"/>
              <a:t>.</a:t>
            </a:r>
            <a:r>
              <a:rPr spc="-114"/>
              <a:t> </a:t>
            </a:r>
            <a:r>
              <a:rPr spc="-175" dirty="0"/>
              <a:t>Định</a:t>
            </a:r>
            <a:r>
              <a:rPr spc="-114" dirty="0"/>
              <a:t> </a:t>
            </a:r>
            <a:r>
              <a:rPr spc="-285" dirty="0"/>
              <a:t>nghĩa</a:t>
            </a: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To</a:t>
            </a:r>
            <a:r>
              <a:rPr lang="vi-VN" sz="800" b="0" spc="-50">
                <a:solidFill>
                  <a:srgbClr val="00AEEF"/>
                </a:solidFill>
                <a:latin typeface="Verdana"/>
                <a:cs typeface="Verdana"/>
              </a:rPr>
              <a:t>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5</a:t>
            </a:fld>
            <a:endParaRPr spc="-25" dirty="0"/>
          </a:p>
        </p:txBody>
      </p:sp>
      <p:sp>
        <p:nvSpPr>
          <p:cNvPr id="9" name="Text Placeholder 8">
            <a:extLst>
              <a:ext uri="{FF2B5EF4-FFF2-40B4-BE49-F238E27FC236}">
                <a16:creationId xmlns:a16="http://schemas.microsoft.com/office/drawing/2014/main" id="{5B83C79C-C309-4E80-A314-4C41EFE3D4DD}"/>
              </a:ext>
            </a:extLst>
          </p:cNvPr>
          <p:cNvSpPr>
            <a:spLocks noGrp="1"/>
          </p:cNvSpPr>
          <p:nvPr>
            <p:ph type="body" idx="1"/>
          </p:nvPr>
        </p:nvSpPr>
        <p:spPr>
          <a:xfrm>
            <a:off x="838200" y="1785512"/>
            <a:ext cx="6128084" cy="769441"/>
          </a:xfrm>
        </p:spPr>
        <p:txBody>
          <a:bodyPr/>
          <a:lstStyle/>
          <a:p>
            <a:r>
              <a:rPr lang="vi-VN" sz="5000" b="1">
                <a:latin typeface="K2D"/>
              </a:rPr>
              <a:t>Insecure Design </a:t>
            </a:r>
          </a:p>
        </p:txBody>
      </p:sp>
      <p:sp>
        <p:nvSpPr>
          <p:cNvPr id="10" name="Text Placeholder 8">
            <a:extLst>
              <a:ext uri="{FF2B5EF4-FFF2-40B4-BE49-F238E27FC236}">
                <a16:creationId xmlns:a16="http://schemas.microsoft.com/office/drawing/2014/main" id="{BBF8B6E3-2013-4827-BE75-12197AEEB841}"/>
              </a:ext>
            </a:extLst>
          </p:cNvPr>
          <p:cNvSpPr txBox="1">
            <a:spLocks/>
          </p:cNvSpPr>
          <p:nvPr/>
        </p:nvSpPr>
        <p:spPr>
          <a:xfrm>
            <a:off x="912192" y="2871279"/>
            <a:ext cx="6128084" cy="461665"/>
          </a:xfrm>
          <a:prstGeom prst="rect">
            <a:avLst/>
          </a:prstGeom>
        </p:spPr>
        <p:txBody>
          <a:bodyPr wrap="square" lIns="0" tIns="0" rIns="0" bIns="0">
            <a:spAutoFit/>
          </a:bodyPr>
          <a:lstStyle>
            <a:lvl1pPr marL="0">
              <a:defRPr sz="2200" b="0" i="0">
                <a:solidFill>
                  <a:schemeClr val="tx1"/>
                </a:solidFill>
                <a:latin typeface="Verdana"/>
                <a:ea typeface="+mn-ea"/>
                <a:cs typeface="Verdan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vi-VN" sz="3000">
                <a:latin typeface="K2D"/>
              </a:rPr>
              <a:t>Lỗi không phải do lập trình.</a:t>
            </a:r>
          </a:p>
        </p:txBody>
      </p:sp>
      <p:sp>
        <p:nvSpPr>
          <p:cNvPr id="11" name="Text Placeholder 8">
            <a:extLst>
              <a:ext uri="{FF2B5EF4-FFF2-40B4-BE49-F238E27FC236}">
                <a16:creationId xmlns:a16="http://schemas.microsoft.com/office/drawing/2014/main" id="{9CD8CC8B-B166-4325-AE70-E77179707926}"/>
              </a:ext>
            </a:extLst>
          </p:cNvPr>
          <p:cNvSpPr txBox="1">
            <a:spLocks/>
          </p:cNvSpPr>
          <p:nvPr/>
        </p:nvSpPr>
        <p:spPr>
          <a:xfrm>
            <a:off x="890708" y="3494279"/>
            <a:ext cx="4193208" cy="1384995"/>
          </a:xfrm>
          <a:prstGeom prst="rect">
            <a:avLst/>
          </a:prstGeom>
        </p:spPr>
        <p:txBody>
          <a:bodyPr wrap="square" lIns="0" tIns="0" rIns="0" bIns="0">
            <a:spAutoFit/>
          </a:bodyPr>
          <a:lstStyle>
            <a:lvl1pPr marL="0">
              <a:defRPr sz="2200" b="0" i="0">
                <a:solidFill>
                  <a:schemeClr val="tx1"/>
                </a:solidFill>
                <a:latin typeface="Verdana"/>
                <a:ea typeface="+mn-ea"/>
                <a:cs typeface="Verdan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3000">
                <a:latin typeface="K2D"/>
              </a:rPr>
              <a:t>Bản chất là những thiết sót trong giai đoạn triển khai, thiết kế một dự án.</a:t>
            </a:r>
          </a:p>
        </p:txBody>
      </p:sp>
      <p:sp>
        <p:nvSpPr>
          <p:cNvPr id="12" name="AutoShape 2" descr="Hình ảnh về ">
            <a:extLst>
              <a:ext uri="{FF2B5EF4-FFF2-40B4-BE49-F238E27FC236}">
                <a16:creationId xmlns:a16="http://schemas.microsoft.com/office/drawing/2014/main" id="{6AA55FFA-46B2-4AB7-A3F0-498C7744072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4" name="Picture 13" descr="A cartoon of a person in a garment&#10;&#10;Description automatically generated">
            <a:extLst>
              <a:ext uri="{FF2B5EF4-FFF2-40B4-BE49-F238E27FC236}">
                <a16:creationId xmlns:a16="http://schemas.microsoft.com/office/drawing/2014/main" id="{EAB7FD9E-CE09-4887-B466-DB5AC0CED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782264"/>
            <a:ext cx="5763575" cy="3293472"/>
          </a:xfrm>
          <a:prstGeom prst="rect">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5"/>
              <a:t>I</a:t>
            </a:r>
            <a:r>
              <a:rPr lang="vi-VN" spc="-505"/>
              <a:t> </a:t>
            </a:r>
            <a:r>
              <a:rPr spc="-505"/>
              <a:t>.</a:t>
            </a:r>
            <a:r>
              <a:rPr spc="-114"/>
              <a:t> </a:t>
            </a:r>
            <a:r>
              <a:rPr spc="-175" dirty="0"/>
              <a:t>Định</a:t>
            </a:r>
            <a:r>
              <a:rPr spc="-114" dirty="0"/>
              <a:t> </a:t>
            </a:r>
            <a:r>
              <a:rPr spc="-285" dirty="0"/>
              <a:t>nghĩa</a:t>
            </a: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50" dirty="0">
                <a:solidFill>
                  <a:srgbClr val="00AEEF"/>
                </a:solidFill>
                <a:latin typeface="Verdana"/>
                <a:cs typeface="Verdana"/>
              </a:rPr>
              <a:t>Tofin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6</a:t>
            </a:fld>
            <a:endParaRPr spc="-25" dirty="0"/>
          </a:p>
        </p:txBody>
      </p:sp>
      <p:sp>
        <p:nvSpPr>
          <p:cNvPr id="11" name="Text Placeholder 8">
            <a:extLst>
              <a:ext uri="{FF2B5EF4-FFF2-40B4-BE49-F238E27FC236}">
                <a16:creationId xmlns:a16="http://schemas.microsoft.com/office/drawing/2014/main" id="{9CD8CC8B-B166-4325-AE70-E77179707926}"/>
              </a:ext>
            </a:extLst>
          </p:cNvPr>
          <p:cNvSpPr txBox="1">
            <a:spLocks/>
          </p:cNvSpPr>
          <p:nvPr/>
        </p:nvSpPr>
        <p:spPr>
          <a:xfrm>
            <a:off x="1131154" y="1981200"/>
            <a:ext cx="9929692" cy="492443"/>
          </a:xfrm>
          <a:prstGeom prst="rect">
            <a:avLst/>
          </a:prstGeom>
        </p:spPr>
        <p:txBody>
          <a:bodyPr wrap="square" lIns="0" tIns="0" rIns="0" bIns="0">
            <a:spAutoFit/>
          </a:bodyPr>
          <a:lstStyle>
            <a:lvl1pPr marL="0">
              <a:defRPr sz="2200" b="0" i="0">
                <a:solidFill>
                  <a:schemeClr val="tx1"/>
                </a:solidFill>
                <a:latin typeface="Verdana"/>
                <a:ea typeface="+mn-ea"/>
                <a:cs typeface="Verdan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3200" b="1">
                <a:latin typeface="K2D"/>
              </a:rPr>
              <a:t>Sự khác biệt giữa Insecure Design và các lỗi bảo mật khác</a:t>
            </a:r>
          </a:p>
        </p:txBody>
      </p:sp>
      <p:sp>
        <p:nvSpPr>
          <p:cNvPr id="12" name="AutoShape 2" descr="Hình ảnh về ">
            <a:extLst>
              <a:ext uri="{FF2B5EF4-FFF2-40B4-BE49-F238E27FC236}">
                <a16:creationId xmlns:a16="http://schemas.microsoft.com/office/drawing/2014/main" id="{6AA55FFA-46B2-4AB7-A3F0-498C7744072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7" name="Picture 16">
            <a:extLst>
              <a:ext uri="{FF2B5EF4-FFF2-40B4-BE49-F238E27FC236}">
                <a16:creationId xmlns:a16="http://schemas.microsoft.com/office/drawing/2014/main" id="{A93181AC-DBC9-43B6-92CE-9DEB52A6945A}"/>
              </a:ext>
            </a:extLst>
          </p:cNvPr>
          <p:cNvPicPr>
            <a:picLocks noChangeAspect="1"/>
          </p:cNvPicPr>
          <p:nvPr/>
        </p:nvPicPr>
        <p:blipFill>
          <a:blip r:embed="rId3"/>
          <a:stretch>
            <a:fillRect/>
          </a:stretch>
        </p:blipFill>
        <p:spPr>
          <a:xfrm>
            <a:off x="1710757" y="2590800"/>
            <a:ext cx="8770485" cy="2570513"/>
          </a:xfrm>
          <a:prstGeom prst="rect">
            <a:avLst/>
          </a:prstGeom>
        </p:spPr>
      </p:pic>
      <p:sp>
        <p:nvSpPr>
          <p:cNvPr id="18" name="Text Placeholder 8">
            <a:extLst>
              <a:ext uri="{FF2B5EF4-FFF2-40B4-BE49-F238E27FC236}">
                <a16:creationId xmlns:a16="http://schemas.microsoft.com/office/drawing/2014/main" id="{CB78C7EF-3E5E-4B9E-B82E-AB5AEC679684}"/>
              </a:ext>
            </a:extLst>
          </p:cNvPr>
          <p:cNvSpPr txBox="1">
            <a:spLocks/>
          </p:cNvSpPr>
          <p:nvPr/>
        </p:nvSpPr>
        <p:spPr>
          <a:xfrm>
            <a:off x="2895600" y="4761203"/>
            <a:ext cx="9929692" cy="400110"/>
          </a:xfrm>
          <a:prstGeom prst="rect">
            <a:avLst/>
          </a:prstGeom>
        </p:spPr>
        <p:txBody>
          <a:bodyPr wrap="square" lIns="0" tIns="0" rIns="0" bIns="0">
            <a:spAutoFit/>
          </a:bodyPr>
          <a:lstStyle>
            <a:lvl1pPr marL="0">
              <a:defRPr sz="2200" b="0" i="0">
                <a:solidFill>
                  <a:schemeClr val="tx1"/>
                </a:solidFill>
                <a:latin typeface="Verdana"/>
                <a:ea typeface="+mn-ea"/>
                <a:cs typeface="Verdan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2600" b="1">
                <a:latin typeface="K2D"/>
              </a:rPr>
              <a:t>Insecure Design</a:t>
            </a:r>
          </a:p>
        </p:txBody>
      </p:sp>
      <p:sp>
        <p:nvSpPr>
          <p:cNvPr id="19" name="Text Placeholder 8">
            <a:extLst>
              <a:ext uri="{FF2B5EF4-FFF2-40B4-BE49-F238E27FC236}">
                <a16:creationId xmlns:a16="http://schemas.microsoft.com/office/drawing/2014/main" id="{9C9BF7AB-95D4-46BD-A42D-270EE5FF05F4}"/>
              </a:ext>
            </a:extLst>
          </p:cNvPr>
          <p:cNvSpPr txBox="1">
            <a:spLocks/>
          </p:cNvSpPr>
          <p:nvPr/>
        </p:nvSpPr>
        <p:spPr>
          <a:xfrm>
            <a:off x="6228347" y="4761203"/>
            <a:ext cx="9929692" cy="400110"/>
          </a:xfrm>
          <a:prstGeom prst="rect">
            <a:avLst/>
          </a:prstGeom>
        </p:spPr>
        <p:txBody>
          <a:bodyPr wrap="square" lIns="0" tIns="0" rIns="0" bIns="0">
            <a:spAutoFit/>
          </a:bodyPr>
          <a:lstStyle>
            <a:lvl1pPr marL="0">
              <a:defRPr sz="2200" b="0" i="0">
                <a:solidFill>
                  <a:schemeClr val="tx1"/>
                </a:solidFill>
                <a:latin typeface="Verdana"/>
                <a:ea typeface="+mn-ea"/>
                <a:cs typeface="Verdan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2600" b="1">
                <a:latin typeface="K2D"/>
              </a:rPr>
              <a:t>Các lỗi thiết kế khác</a:t>
            </a:r>
          </a:p>
        </p:txBody>
      </p:sp>
    </p:spTree>
    <p:extLst>
      <p:ext uri="{BB962C8B-B14F-4D97-AF65-F5344CB8AC3E}">
        <p14:creationId xmlns:p14="http://schemas.microsoft.com/office/powerpoint/2010/main" val="4187437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5"/>
              <a:t>I</a:t>
            </a:r>
            <a:r>
              <a:rPr lang="vi-VN" spc="-505"/>
              <a:t> </a:t>
            </a:r>
            <a:r>
              <a:rPr spc="-505"/>
              <a:t>.</a:t>
            </a:r>
            <a:r>
              <a:rPr spc="-114"/>
              <a:t> </a:t>
            </a:r>
            <a:r>
              <a:rPr spc="-175" dirty="0"/>
              <a:t>Định</a:t>
            </a:r>
            <a:r>
              <a:rPr spc="-114" dirty="0"/>
              <a:t> </a:t>
            </a:r>
            <a:r>
              <a:rPr spc="-285" dirty="0"/>
              <a:t>nghĩa</a:t>
            </a: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50" dirty="0">
                <a:solidFill>
                  <a:srgbClr val="00AEEF"/>
                </a:solidFill>
                <a:latin typeface="Verdana"/>
                <a:cs typeface="Verdana"/>
              </a:rPr>
              <a:t>Tofin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7</a:t>
            </a:fld>
            <a:endParaRPr spc="-25" dirty="0"/>
          </a:p>
        </p:txBody>
      </p:sp>
      <p:sp>
        <p:nvSpPr>
          <p:cNvPr id="11" name="Text Placeholder 8">
            <a:extLst>
              <a:ext uri="{FF2B5EF4-FFF2-40B4-BE49-F238E27FC236}">
                <a16:creationId xmlns:a16="http://schemas.microsoft.com/office/drawing/2014/main" id="{9CD8CC8B-B166-4325-AE70-E77179707926}"/>
              </a:ext>
            </a:extLst>
          </p:cNvPr>
          <p:cNvSpPr txBox="1">
            <a:spLocks/>
          </p:cNvSpPr>
          <p:nvPr/>
        </p:nvSpPr>
        <p:spPr>
          <a:xfrm>
            <a:off x="1131154" y="1278253"/>
            <a:ext cx="9929692" cy="492443"/>
          </a:xfrm>
          <a:prstGeom prst="rect">
            <a:avLst/>
          </a:prstGeom>
        </p:spPr>
        <p:txBody>
          <a:bodyPr wrap="square" lIns="0" tIns="0" rIns="0" bIns="0">
            <a:spAutoFit/>
          </a:bodyPr>
          <a:lstStyle>
            <a:lvl1pPr marL="0">
              <a:defRPr sz="2200" b="0" i="0">
                <a:solidFill>
                  <a:schemeClr val="tx1"/>
                </a:solidFill>
                <a:latin typeface="Verdana"/>
                <a:ea typeface="+mn-ea"/>
                <a:cs typeface="Verdan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3200" b="1">
                <a:latin typeface="K2D"/>
              </a:rPr>
              <a:t>Nguyên nhân:</a:t>
            </a:r>
          </a:p>
        </p:txBody>
      </p:sp>
      <p:sp>
        <p:nvSpPr>
          <p:cNvPr id="12" name="AutoShape 2" descr="Hình ảnh về ">
            <a:extLst>
              <a:ext uri="{FF2B5EF4-FFF2-40B4-BE49-F238E27FC236}">
                <a16:creationId xmlns:a16="http://schemas.microsoft.com/office/drawing/2014/main" id="{6AA55FFA-46B2-4AB7-A3F0-498C7744072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3" name="TextBox 12">
            <a:extLst>
              <a:ext uri="{FF2B5EF4-FFF2-40B4-BE49-F238E27FC236}">
                <a16:creationId xmlns:a16="http://schemas.microsoft.com/office/drawing/2014/main" id="{6D73CE87-A376-42FF-AFF9-78390AFA8D30}"/>
              </a:ext>
            </a:extLst>
          </p:cNvPr>
          <p:cNvSpPr txBox="1"/>
          <p:nvPr/>
        </p:nvSpPr>
        <p:spPr>
          <a:xfrm>
            <a:off x="1165021" y="2160443"/>
            <a:ext cx="3791562" cy="954107"/>
          </a:xfrm>
          <a:prstGeom prst="rect">
            <a:avLst/>
          </a:prstGeom>
          <a:noFill/>
        </p:spPr>
        <p:txBody>
          <a:bodyPr wrap="square" rtlCol="0">
            <a:spAutoFit/>
          </a:bodyPr>
          <a:lstStyle/>
          <a:p>
            <a:pPr algn="ctr"/>
            <a:r>
              <a:rPr lang="en-VN" sz="2800" b="1" dirty="0">
                <a:solidFill>
                  <a:schemeClr val="tx1"/>
                </a:solidFill>
                <a:latin typeface="K2D"/>
                <a:cs typeface="Times New Roman" panose="02020603050405020304" pitchFamily="18" charset="0"/>
              </a:rPr>
              <a:t>THIẾU TƯ DUY “SECURITY BY DESIGN”</a:t>
            </a:r>
          </a:p>
        </p:txBody>
      </p:sp>
      <p:sp>
        <p:nvSpPr>
          <p:cNvPr id="14" name="TextBox 13">
            <a:extLst>
              <a:ext uri="{FF2B5EF4-FFF2-40B4-BE49-F238E27FC236}">
                <a16:creationId xmlns:a16="http://schemas.microsoft.com/office/drawing/2014/main" id="{E2ED5D16-9112-48F3-8108-259DA0297453}"/>
              </a:ext>
            </a:extLst>
          </p:cNvPr>
          <p:cNvSpPr txBox="1"/>
          <p:nvPr/>
        </p:nvSpPr>
        <p:spPr>
          <a:xfrm>
            <a:off x="-762000" y="3445737"/>
            <a:ext cx="7437932" cy="954107"/>
          </a:xfrm>
          <a:prstGeom prst="rect">
            <a:avLst/>
          </a:prstGeom>
          <a:noFill/>
        </p:spPr>
        <p:txBody>
          <a:bodyPr wrap="square" rtlCol="0">
            <a:spAutoFit/>
          </a:bodyPr>
          <a:lstStyle/>
          <a:p>
            <a:pPr algn="ctr"/>
            <a:r>
              <a:rPr lang="en-VN" sz="2800" b="1" dirty="0">
                <a:solidFill>
                  <a:schemeClr val="tx1"/>
                </a:solidFill>
                <a:latin typeface="K2D"/>
                <a:cs typeface="Times New Roman" panose="02020603050405020304" pitchFamily="18" charset="0"/>
              </a:rPr>
              <a:t>KHÔNG MÔ </a:t>
            </a:r>
            <a:r>
              <a:rPr lang="en-VN" sz="2800" b="1">
                <a:solidFill>
                  <a:schemeClr val="tx1"/>
                </a:solidFill>
                <a:latin typeface="K2D"/>
                <a:cs typeface="Times New Roman" panose="02020603050405020304" pitchFamily="18" charset="0"/>
              </a:rPr>
              <a:t>HÌNH </a:t>
            </a:r>
            <a:endParaRPr lang="vi-VN" sz="2800" b="1">
              <a:solidFill>
                <a:schemeClr val="tx1"/>
              </a:solidFill>
              <a:latin typeface="K2D"/>
              <a:cs typeface="Times New Roman" panose="02020603050405020304" pitchFamily="18" charset="0"/>
            </a:endParaRPr>
          </a:p>
          <a:p>
            <a:pPr algn="ctr"/>
            <a:r>
              <a:rPr lang="en-VN" sz="2800" b="1">
                <a:solidFill>
                  <a:schemeClr val="tx1"/>
                </a:solidFill>
                <a:latin typeface="K2D"/>
                <a:cs typeface="Times New Roman" panose="02020603050405020304" pitchFamily="18" charset="0"/>
              </a:rPr>
              <a:t>HOÁ </a:t>
            </a:r>
            <a:r>
              <a:rPr lang="en-VN" sz="2800" b="1" dirty="0">
                <a:solidFill>
                  <a:schemeClr val="tx1"/>
                </a:solidFill>
                <a:latin typeface="K2D"/>
                <a:cs typeface="Times New Roman" panose="02020603050405020304" pitchFamily="18" charset="0"/>
              </a:rPr>
              <a:t>MỐI ĐE DOẠ</a:t>
            </a:r>
          </a:p>
        </p:txBody>
      </p:sp>
      <p:sp>
        <p:nvSpPr>
          <p:cNvPr id="15" name="TextBox 14">
            <a:extLst>
              <a:ext uri="{FF2B5EF4-FFF2-40B4-BE49-F238E27FC236}">
                <a16:creationId xmlns:a16="http://schemas.microsoft.com/office/drawing/2014/main" id="{1AFC03B1-DB3A-403F-8570-FCF20F81A5A5}"/>
              </a:ext>
            </a:extLst>
          </p:cNvPr>
          <p:cNvSpPr txBox="1"/>
          <p:nvPr/>
        </p:nvSpPr>
        <p:spPr>
          <a:xfrm>
            <a:off x="728895" y="5011785"/>
            <a:ext cx="4548579" cy="492443"/>
          </a:xfrm>
          <a:prstGeom prst="rect">
            <a:avLst/>
          </a:prstGeom>
          <a:noFill/>
        </p:spPr>
        <p:txBody>
          <a:bodyPr wrap="square" rtlCol="0">
            <a:spAutoFit/>
          </a:bodyPr>
          <a:lstStyle/>
          <a:p>
            <a:pPr algn="ctr"/>
            <a:r>
              <a:rPr lang="en-VN" sz="2600" b="1" dirty="0">
                <a:solidFill>
                  <a:schemeClr val="tx1"/>
                </a:solidFill>
                <a:latin typeface="K2D"/>
                <a:cs typeface="Times New Roman" panose="02020603050405020304" pitchFamily="18" charset="0"/>
              </a:rPr>
              <a:t>ÁP LỰC NĂNG SUẤT</a:t>
            </a:r>
          </a:p>
        </p:txBody>
      </p:sp>
      <p:sp>
        <p:nvSpPr>
          <p:cNvPr id="16" name="TextBox 15">
            <a:extLst>
              <a:ext uri="{FF2B5EF4-FFF2-40B4-BE49-F238E27FC236}">
                <a16:creationId xmlns:a16="http://schemas.microsoft.com/office/drawing/2014/main" id="{881C7E18-714C-43F0-AF1F-AD8E65EAAB7A}"/>
              </a:ext>
            </a:extLst>
          </p:cNvPr>
          <p:cNvSpPr txBox="1"/>
          <p:nvPr/>
        </p:nvSpPr>
        <p:spPr>
          <a:xfrm>
            <a:off x="5252074" y="1745390"/>
            <a:ext cx="6287126" cy="461665"/>
          </a:xfrm>
          <a:prstGeom prst="rect">
            <a:avLst/>
          </a:prstGeom>
          <a:noFill/>
        </p:spPr>
        <p:txBody>
          <a:bodyPr wrap="square" rtlCol="0">
            <a:spAutoFit/>
          </a:bodyPr>
          <a:lstStyle/>
          <a:p>
            <a:r>
              <a:rPr lang="vi-VN" sz="2400">
                <a:solidFill>
                  <a:schemeClr val="tx1"/>
                </a:solidFill>
                <a:latin typeface="K2D"/>
                <a:cs typeface="Times New Roman" panose="02020603050405020304" pitchFamily="18" charset="0"/>
              </a:rPr>
              <a:t>- </a:t>
            </a:r>
            <a:r>
              <a:rPr lang="en-VN" sz="2400">
                <a:solidFill>
                  <a:schemeClr val="tx1"/>
                </a:solidFill>
                <a:latin typeface="K2D"/>
                <a:cs typeface="Times New Roman" panose="02020603050405020304" pitchFamily="18" charset="0"/>
              </a:rPr>
              <a:t>Không </a:t>
            </a:r>
            <a:r>
              <a:rPr lang="en-VN" sz="2400" dirty="0">
                <a:solidFill>
                  <a:schemeClr val="tx1"/>
                </a:solidFill>
                <a:latin typeface="K2D"/>
                <a:cs typeface="Times New Roman" panose="02020603050405020304" pitchFamily="18" charset="0"/>
              </a:rPr>
              <a:t>phân tích rõ các mối đe doạ</a:t>
            </a:r>
          </a:p>
        </p:txBody>
      </p:sp>
      <p:sp>
        <p:nvSpPr>
          <p:cNvPr id="20" name="TextBox 19">
            <a:extLst>
              <a:ext uri="{FF2B5EF4-FFF2-40B4-BE49-F238E27FC236}">
                <a16:creationId xmlns:a16="http://schemas.microsoft.com/office/drawing/2014/main" id="{D0CEA5ED-2971-4F2F-93FD-8273D2C1E083}"/>
              </a:ext>
            </a:extLst>
          </p:cNvPr>
          <p:cNvSpPr txBox="1"/>
          <p:nvPr/>
        </p:nvSpPr>
        <p:spPr>
          <a:xfrm>
            <a:off x="5252074" y="2158811"/>
            <a:ext cx="6773059" cy="461665"/>
          </a:xfrm>
          <a:prstGeom prst="rect">
            <a:avLst/>
          </a:prstGeom>
          <a:noFill/>
        </p:spPr>
        <p:txBody>
          <a:bodyPr wrap="square" rtlCol="0">
            <a:spAutoFit/>
          </a:bodyPr>
          <a:lstStyle/>
          <a:p>
            <a:r>
              <a:rPr lang="vi-VN" sz="2400">
                <a:solidFill>
                  <a:schemeClr val="tx1"/>
                </a:solidFill>
                <a:latin typeface="K2D"/>
                <a:cs typeface="Times New Roman" panose="02020603050405020304" pitchFamily="18" charset="0"/>
              </a:rPr>
              <a:t>- </a:t>
            </a:r>
            <a:r>
              <a:rPr lang="en-VN" sz="2400">
                <a:solidFill>
                  <a:schemeClr val="tx1"/>
                </a:solidFill>
                <a:latin typeface="K2D"/>
                <a:cs typeface="Times New Roman" panose="02020603050405020304" pitchFamily="18" charset="0"/>
              </a:rPr>
              <a:t>Không </a:t>
            </a:r>
            <a:r>
              <a:rPr lang="en-VN" sz="2400" dirty="0">
                <a:solidFill>
                  <a:schemeClr val="tx1"/>
                </a:solidFill>
                <a:latin typeface="K2D"/>
                <a:cs typeface="Times New Roman" panose="02020603050405020304" pitchFamily="18" charset="0"/>
              </a:rPr>
              <a:t>áp dụng nguyên tắc ”Security by Design”</a:t>
            </a:r>
          </a:p>
        </p:txBody>
      </p:sp>
      <p:sp>
        <p:nvSpPr>
          <p:cNvPr id="22" name="TextBox 21">
            <a:extLst>
              <a:ext uri="{FF2B5EF4-FFF2-40B4-BE49-F238E27FC236}">
                <a16:creationId xmlns:a16="http://schemas.microsoft.com/office/drawing/2014/main" id="{9F025B6B-596A-4BD3-9246-BD712784F164}"/>
              </a:ext>
            </a:extLst>
          </p:cNvPr>
          <p:cNvSpPr txBox="1"/>
          <p:nvPr/>
        </p:nvSpPr>
        <p:spPr>
          <a:xfrm>
            <a:off x="5252074" y="3552574"/>
            <a:ext cx="4794094" cy="830997"/>
          </a:xfrm>
          <a:prstGeom prst="rect">
            <a:avLst/>
          </a:prstGeom>
          <a:noFill/>
        </p:spPr>
        <p:txBody>
          <a:bodyPr wrap="square" rtlCol="0">
            <a:spAutoFit/>
          </a:bodyPr>
          <a:lstStyle/>
          <a:p>
            <a:r>
              <a:rPr lang="vi-VN" sz="2400">
                <a:solidFill>
                  <a:schemeClr val="tx1"/>
                </a:solidFill>
                <a:latin typeface="K2D"/>
                <a:cs typeface="Times New Roman" panose="02020603050405020304" pitchFamily="18" charset="0"/>
              </a:rPr>
              <a:t>- </a:t>
            </a:r>
            <a:r>
              <a:rPr lang="en-VN" sz="2400">
                <a:solidFill>
                  <a:schemeClr val="tx1"/>
                </a:solidFill>
                <a:latin typeface="K2D"/>
                <a:cs typeface="Times New Roman" panose="02020603050405020304" pitchFamily="18" charset="0"/>
              </a:rPr>
              <a:t>Không </a:t>
            </a:r>
            <a:r>
              <a:rPr lang="en-VN" sz="2400" dirty="0">
                <a:solidFill>
                  <a:schemeClr val="tx1"/>
                </a:solidFill>
                <a:latin typeface="K2D"/>
                <a:cs typeface="Times New Roman" panose="02020603050405020304" pitchFamily="18" charset="0"/>
              </a:rPr>
              <a:t>mô phỏng nguy cơ tấn công trong quá trình phân tích và thiết kế</a:t>
            </a:r>
          </a:p>
        </p:txBody>
      </p:sp>
      <p:sp>
        <p:nvSpPr>
          <p:cNvPr id="23" name="TextBox 22">
            <a:extLst>
              <a:ext uri="{FF2B5EF4-FFF2-40B4-BE49-F238E27FC236}">
                <a16:creationId xmlns:a16="http://schemas.microsoft.com/office/drawing/2014/main" id="{0F002A25-589D-4E98-A30D-3EC199727993}"/>
              </a:ext>
            </a:extLst>
          </p:cNvPr>
          <p:cNvSpPr txBox="1"/>
          <p:nvPr/>
        </p:nvSpPr>
        <p:spPr>
          <a:xfrm>
            <a:off x="5277474" y="4780953"/>
            <a:ext cx="5641300" cy="1446550"/>
          </a:xfrm>
          <a:prstGeom prst="rect">
            <a:avLst/>
          </a:prstGeom>
          <a:noFill/>
        </p:spPr>
        <p:txBody>
          <a:bodyPr wrap="square" rtlCol="0">
            <a:spAutoFit/>
          </a:bodyPr>
          <a:lstStyle/>
          <a:p>
            <a:r>
              <a:rPr lang="vi-VN" sz="2200">
                <a:solidFill>
                  <a:schemeClr val="tx1"/>
                </a:solidFill>
                <a:latin typeface="K2D"/>
                <a:cs typeface="Times New Roman" panose="02020603050405020304" pitchFamily="18" charset="0"/>
              </a:rPr>
              <a:t>- </a:t>
            </a:r>
            <a:r>
              <a:rPr lang="en-VN" sz="2200">
                <a:solidFill>
                  <a:schemeClr val="tx1"/>
                </a:solidFill>
                <a:latin typeface="K2D"/>
                <a:cs typeface="Times New Roman" panose="02020603050405020304" pitchFamily="18" charset="0"/>
              </a:rPr>
              <a:t>Ưu </a:t>
            </a:r>
            <a:r>
              <a:rPr lang="en-VN" sz="2200" dirty="0">
                <a:solidFill>
                  <a:schemeClr val="tx1"/>
                </a:solidFill>
                <a:latin typeface="K2D"/>
                <a:cs typeface="Times New Roman" panose="02020603050405020304" pitchFamily="18" charset="0"/>
              </a:rPr>
              <a:t>tiên xây dựng chức năng sáng tạo</a:t>
            </a:r>
          </a:p>
          <a:p>
            <a:r>
              <a:rPr lang="vi-VN" sz="2200">
                <a:solidFill>
                  <a:schemeClr val="tx1"/>
                </a:solidFill>
                <a:latin typeface="K2D"/>
                <a:cs typeface="Times New Roman" panose="02020603050405020304" pitchFamily="18" charset="0"/>
              </a:rPr>
              <a:t>- C</a:t>
            </a:r>
            <a:r>
              <a:rPr lang="en-VN" sz="2200">
                <a:solidFill>
                  <a:schemeClr val="tx1"/>
                </a:solidFill>
                <a:latin typeface="K2D"/>
                <a:cs typeface="Times New Roman" panose="02020603050405020304" pitchFamily="18" charset="0"/>
              </a:rPr>
              <a:t>ác </a:t>
            </a:r>
            <a:r>
              <a:rPr lang="en-VN" sz="2200" dirty="0">
                <a:solidFill>
                  <a:schemeClr val="tx1"/>
                </a:solidFill>
                <a:latin typeface="K2D"/>
                <a:cs typeface="Times New Roman" panose="02020603050405020304" pitchFamily="18" charset="0"/>
              </a:rPr>
              <a:t>yếu tố bảo mật bị xem nhẹ</a:t>
            </a:r>
          </a:p>
          <a:p>
            <a:r>
              <a:rPr lang="vi-VN" sz="2200">
                <a:solidFill>
                  <a:schemeClr val="tx1"/>
                </a:solidFill>
                <a:latin typeface="K2D"/>
                <a:cs typeface="Times New Roman" panose="02020603050405020304" pitchFamily="18" charset="0"/>
              </a:rPr>
              <a:t>- </a:t>
            </a:r>
            <a:r>
              <a:rPr lang="en-VN" sz="2200">
                <a:solidFill>
                  <a:schemeClr val="tx1"/>
                </a:solidFill>
                <a:latin typeface="K2D"/>
                <a:cs typeface="Times New Roman" panose="02020603050405020304" pitchFamily="18" charset="0"/>
              </a:rPr>
              <a:t>Thời </a:t>
            </a:r>
            <a:r>
              <a:rPr lang="en-VN" sz="2200" dirty="0">
                <a:solidFill>
                  <a:schemeClr val="tx1"/>
                </a:solidFill>
                <a:latin typeface="K2D"/>
                <a:cs typeface="Times New Roman" panose="02020603050405020304" pitchFamily="18" charset="0"/>
              </a:rPr>
              <a:t>gian gấp rút</a:t>
            </a:r>
          </a:p>
          <a:p>
            <a:r>
              <a:rPr lang="vi-VN" sz="2200">
                <a:solidFill>
                  <a:schemeClr val="tx1"/>
                </a:solidFill>
                <a:latin typeface="K2D"/>
                <a:cs typeface="Times New Roman" panose="02020603050405020304" pitchFamily="18" charset="0"/>
              </a:rPr>
              <a:t>- </a:t>
            </a:r>
            <a:r>
              <a:rPr lang="en-VN" sz="2200">
                <a:solidFill>
                  <a:schemeClr val="tx1"/>
                </a:solidFill>
                <a:latin typeface="K2D"/>
                <a:cs typeface="Times New Roman" panose="02020603050405020304" pitchFamily="18" charset="0"/>
              </a:rPr>
              <a:t>Vấn </a:t>
            </a:r>
            <a:r>
              <a:rPr lang="en-VN" sz="2200" dirty="0">
                <a:solidFill>
                  <a:schemeClr val="tx1"/>
                </a:solidFill>
                <a:latin typeface="K2D"/>
                <a:cs typeface="Times New Roman" panose="02020603050405020304" pitchFamily="18" charset="0"/>
              </a:rPr>
              <a:t>đề tài chính</a:t>
            </a:r>
          </a:p>
        </p:txBody>
      </p:sp>
      <p:sp>
        <p:nvSpPr>
          <p:cNvPr id="24" name="TextBox 23">
            <a:extLst>
              <a:ext uri="{FF2B5EF4-FFF2-40B4-BE49-F238E27FC236}">
                <a16:creationId xmlns:a16="http://schemas.microsoft.com/office/drawing/2014/main" id="{B8716916-FE00-49E2-91DC-9FC3AB383BAB}"/>
              </a:ext>
            </a:extLst>
          </p:cNvPr>
          <p:cNvSpPr txBox="1"/>
          <p:nvPr/>
        </p:nvSpPr>
        <p:spPr>
          <a:xfrm>
            <a:off x="5635445" y="2643592"/>
            <a:ext cx="5957130" cy="677108"/>
          </a:xfrm>
          <a:prstGeom prst="rect">
            <a:avLst/>
          </a:prstGeom>
          <a:noFill/>
        </p:spPr>
        <p:txBody>
          <a:bodyPr wrap="square" rtlCol="0">
            <a:spAutoFit/>
          </a:bodyPr>
          <a:lstStyle/>
          <a:p>
            <a:r>
              <a:rPr lang="vi-VN" sz="1900">
                <a:solidFill>
                  <a:schemeClr val="tx1"/>
                </a:solidFill>
                <a:latin typeface="K2D"/>
                <a:cs typeface="Times New Roman" panose="02020603050405020304" pitchFamily="18" charset="0"/>
              </a:rPr>
              <a:t>=&gt; </a:t>
            </a:r>
            <a:r>
              <a:rPr lang="vi-VN" sz="1900"/>
              <a:t>Least Privilege, Minimize Attack Surface, Defense in Depth, Secure Defaults,...</a:t>
            </a:r>
            <a:r>
              <a:rPr lang="vi-VN" sz="1900">
                <a:solidFill>
                  <a:schemeClr val="tx1"/>
                </a:solidFill>
                <a:latin typeface="K2D"/>
                <a:cs typeface="Times New Roman" panose="02020603050405020304" pitchFamily="18" charset="0"/>
              </a:rPr>
              <a:t> </a:t>
            </a:r>
            <a:endParaRPr lang="en-VN" sz="1900" dirty="0">
              <a:solidFill>
                <a:schemeClr val="tx1"/>
              </a:solidFill>
              <a:latin typeface="K2D"/>
              <a:cs typeface="Times New Roman" panose="02020603050405020304" pitchFamily="18" charset="0"/>
            </a:endParaRPr>
          </a:p>
        </p:txBody>
      </p:sp>
    </p:spTree>
    <p:extLst>
      <p:ext uri="{BB962C8B-B14F-4D97-AF65-F5344CB8AC3E}">
        <p14:creationId xmlns:p14="http://schemas.microsoft.com/office/powerpoint/2010/main" val="867616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8</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sz="2400" b="1" spc="-425">
                <a:solidFill>
                  <a:srgbClr val="0070BF"/>
                </a:solidFill>
                <a:latin typeface="Tahoma"/>
                <a:cs typeface="Tahoma"/>
              </a:rPr>
              <a:t>1</a:t>
            </a:r>
            <a:r>
              <a:rPr lang="vi-VN" sz="2400" b="1" spc="-425">
                <a:solidFill>
                  <a:srgbClr val="0070BF"/>
                </a:solidFill>
                <a:latin typeface="Tahoma"/>
                <a:cs typeface="Tahoma"/>
              </a:rPr>
              <a:t> </a:t>
            </a:r>
            <a:r>
              <a:rPr sz="2400" b="1" spc="-425">
                <a:solidFill>
                  <a:srgbClr val="0070BF"/>
                </a:solidFill>
                <a:latin typeface="Tahoma"/>
                <a:cs typeface="Tahoma"/>
              </a:rPr>
              <a:t>.</a:t>
            </a:r>
            <a:r>
              <a:rPr sz="2400" b="1" spc="-60">
                <a:solidFill>
                  <a:srgbClr val="0070BF"/>
                </a:solidFill>
                <a:latin typeface="Tahoma"/>
                <a:cs typeface="Tahoma"/>
              </a:rPr>
              <a:t> </a:t>
            </a:r>
            <a:r>
              <a:rPr lang="vi-VN" sz="2400" b="1">
                <a:solidFill>
                  <a:srgbClr val="0070BF"/>
                </a:solidFill>
                <a:latin typeface="Tahoma" panose="020B0604030504040204" pitchFamily="34" charset="0"/>
                <a:ea typeface="Tahoma" panose="020B0604030504040204" pitchFamily="34" charset="0"/>
                <a:cs typeface="Tahoma" panose="020B0604030504040204" pitchFamily="34" charset="0"/>
              </a:rPr>
              <a:t>Thiếu giới hạn tần suất truy cập (rate limiting)</a:t>
            </a:r>
            <a:endParaRPr sz="2400" b="1">
              <a:solidFill>
                <a:srgbClr val="0070BF"/>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2244D833-9088-4849-A951-E3736A8566EA}"/>
              </a:ext>
            </a:extLst>
          </p:cNvPr>
          <p:cNvSpPr txBox="1"/>
          <p:nvPr/>
        </p:nvSpPr>
        <p:spPr>
          <a:xfrm>
            <a:off x="1115909" y="2266089"/>
            <a:ext cx="9960180" cy="892552"/>
          </a:xfrm>
          <a:prstGeom prst="rect">
            <a:avLst/>
          </a:prstGeom>
          <a:noFill/>
        </p:spPr>
        <p:txBody>
          <a:bodyPr wrap="square" rtlCol="0">
            <a:spAutoFit/>
          </a:bodyPr>
          <a:lstStyle/>
          <a:p>
            <a:pPr algn="l"/>
            <a:r>
              <a:rPr lang="vi-VN" sz="2600">
                <a:latin typeface="K2D"/>
              </a:rPr>
              <a:t>Hệ thống </a:t>
            </a:r>
            <a:r>
              <a:rPr lang="vi-VN" sz="2600" b="1">
                <a:latin typeface="K2D"/>
              </a:rPr>
              <a:t>không giới hạn số lần gửi yêu cầu</a:t>
            </a:r>
            <a:r>
              <a:rPr lang="vi-VN" sz="2600">
                <a:latin typeface="K2D"/>
              </a:rPr>
              <a:t> (login, OTP, API call), cho phép spam yêu cầu liên tục.</a:t>
            </a:r>
            <a:endParaRPr lang="en-VN" sz="2600" b="1" dirty="0">
              <a:solidFill>
                <a:schemeClr val="tx1"/>
              </a:solidFill>
              <a:latin typeface="K2D"/>
              <a:cs typeface="Times New Roman" panose="02020603050405020304" pitchFamily="18" charset="0"/>
            </a:endParaRPr>
          </a:p>
        </p:txBody>
      </p:sp>
      <p:sp>
        <p:nvSpPr>
          <p:cNvPr id="10" name="TextBox 9">
            <a:extLst>
              <a:ext uri="{FF2B5EF4-FFF2-40B4-BE49-F238E27FC236}">
                <a16:creationId xmlns:a16="http://schemas.microsoft.com/office/drawing/2014/main" id="{C18BFF6D-6DDD-4FC2-967C-D84B5BF0AA95}"/>
              </a:ext>
            </a:extLst>
          </p:cNvPr>
          <p:cNvSpPr txBox="1"/>
          <p:nvPr/>
        </p:nvSpPr>
        <p:spPr>
          <a:xfrm>
            <a:off x="1895033" y="3344504"/>
            <a:ext cx="9960180" cy="1692771"/>
          </a:xfrm>
          <a:prstGeom prst="rect">
            <a:avLst/>
          </a:prstGeom>
          <a:noFill/>
        </p:spPr>
        <p:txBody>
          <a:bodyPr wrap="square" rtlCol="0">
            <a:spAutoFit/>
          </a:bodyPr>
          <a:lstStyle/>
          <a:p>
            <a:pPr algn="l"/>
            <a:r>
              <a:rPr lang="vi-VN" sz="2600" b="1">
                <a:latin typeface="K2D"/>
              </a:rPr>
              <a:t>Rủi ro:</a:t>
            </a:r>
          </a:p>
          <a:p>
            <a:pPr marL="457200" indent="-457200">
              <a:buFontTx/>
              <a:buChar char="-"/>
            </a:pPr>
            <a:r>
              <a:rPr lang="vi-VN" sz="2600">
                <a:solidFill>
                  <a:schemeClr val="tx1"/>
                </a:solidFill>
                <a:latin typeface="K2D"/>
                <a:cs typeface="Times New Roman" panose="02020603050405020304" pitchFamily="18" charset="0"/>
              </a:rPr>
              <a:t>Dễ bị tấn công Brute-Force mật khẩu</a:t>
            </a:r>
          </a:p>
          <a:p>
            <a:pPr marL="457200" indent="-457200">
              <a:buFontTx/>
              <a:buChar char="-"/>
            </a:pPr>
            <a:r>
              <a:rPr lang="vi-VN" sz="2600">
                <a:solidFill>
                  <a:schemeClr val="tx1"/>
                </a:solidFill>
                <a:latin typeface="K2D"/>
                <a:cs typeface="Times New Roman" panose="02020603050405020304" pitchFamily="18" charset="0"/>
              </a:rPr>
              <a:t>Gây quá tải máy chủ (DoS)</a:t>
            </a:r>
          </a:p>
          <a:p>
            <a:pPr marL="457200" indent="-457200">
              <a:buFontTx/>
              <a:buChar char="-"/>
            </a:pPr>
            <a:r>
              <a:rPr lang="vi-VN" sz="2600">
                <a:solidFill>
                  <a:schemeClr val="tx1"/>
                </a:solidFill>
                <a:latin typeface="K2D"/>
                <a:cs typeface="Times New Roman" panose="02020603050405020304" pitchFamily="18" charset="0"/>
              </a:rPr>
              <a:t>Dẫn đến lạm dụng chức năng (ví dụ: tốn chi phí gửi OTP)</a:t>
            </a:r>
            <a:endParaRPr lang="en-VN" sz="2600" dirty="0">
              <a:solidFill>
                <a:schemeClr val="tx1"/>
              </a:solidFill>
              <a:latin typeface="K2D"/>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3" y="357275"/>
            <a:ext cx="10073640" cy="1002839"/>
          </a:xfrm>
          <a:prstGeom prst="rect">
            <a:avLst/>
          </a:prstGeom>
        </p:spPr>
        <p:txBody>
          <a:bodyPr vert="horz" wrap="square" lIns="0" tIns="17780" rIns="0" bIns="0" rtlCol="0">
            <a:spAutoFit/>
          </a:bodyPr>
          <a:lstStyle/>
          <a:p>
            <a:pPr marL="12700">
              <a:lnSpc>
                <a:spcPct val="100000"/>
              </a:lnSpc>
              <a:spcBef>
                <a:spcPts val="1200"/>
              </a:spcBef>
              <a:tabLst>
                <a:tab pos="525145" algn="l"/>
              </a:tabLst>
            </a:pPr>
            <a:r>
              <a:rPr lang="vi-VN" sz="3200" b="1">
                <a:latin typeface="Tahoma"/>
                <a:cs typeface="Tahoma"/>
              </a:rPr>
              <a:t>II. Cách</a:t>
            </a:r>
            <a:r>
              <a:rPr lang="vi-VN" sz="3200" b="1" spc="5">
                <a:latin typeface="Tahoma"/>
                <a:cs typeface="Tahoma"/>
              </a:rPr>
              <a:t> </a:t>
            </a:r>
            <a:r>
              <a:rPr lang="vi-VN" sz="3200" b="1">
                <a:latin typeface="Tahoma"/>
                <a:cs typeface="Tahoma"/>
              </a:rPr>
              <a:t>thức</a:t>
            </a:r>
            <a:r>
              <a:rPr lang="vi-VN" sz="3200" b="1" spc="10">
                <a:latin typeface="Tahoma"/>
                <a:cs typeface="Tahoma"/>
              </a:rPr>
              <a:t> </a:t>
            </a:r>
            <a:r>
              <a:rPr lang="vi-VN" sz="3200" b="1">
                <a:latin typeface="Tahoma"/>
                <a:cs typeface="Tahoma"/>
              </a:rPr>
              <a:t>tấn</a:t>
            </a:r>
            <a:r>
              <a:rPr lang="vi-VN" sz="3200" b="1" spc="10">
                <a:latin typeface="Tahoma"/>
                <a:cs typeface="Tahoma"/>
              </a:rPr>
              <a:t> </a:t>
            </a:r>
            <a:r>
              <a:rPr lang="vi-VN" sz="3200" b="1">
                <a:latin typeface="Tahoma"/>
                <a:cs typeface="Tahoma"/>
              </a:rPr>
              <a:t>công</a:t>
            </a:r>
            <a:r>
              <a:rPr lang="vi-VN" sz="3200" b="1" spc="5">
                <a:latin typeface="Tahoma"/>
                <a:cs typeface="Tahoma"/>
              </a:rPr>
              <a:t> </a:t>
            </a:r>
            <a:r>
              <a:rPr lang="vi-VN" sz="3200" b="1">
                <a:latin typeface="Tahoma"/>
                <a:cs typeface="Tahoma"/>
              </a:rPr>
              <a:t>và</a:t>
            </a:r>
            <a:r>
              <a:rPr lang="vi-VN" sz="3200" b="1" spc="10">
                <a:latin typeface="Tahoma"/>
                <a:cs typeface="Tahoma"/>
              </a:rPr>
              <a:t> </a:t>
            </a:r>
            <a:r>
              <a:rPr lang="vi-VN" sz="3200" b="1">
                <a:latin typeface="Tahoma"/>
                <a:cs typeface="Tahoma"/>
              </a:rPr>
              <a:t>cách</a:t>
            </a:r>
            <a:r>
              <a:rPr lang="vi-VN" sz="3200" b="1" spc="10">
                <a:latin typeface="Tahoma"/>
                <a:cs typeface="Tahoma"/>
              </a:rPr>
              <a:t> </a:t>
            </a:r>
            <a:r>
              <a:rPr lang="vi-VN" sz="3200" b="1">
                <a:latin typeface="Tahoma"/>
                <a:cs typeface="Tahoma"/>
              </a:rPr>
              <a:t>phòng</a:t>
            </a:r>
            <a:r>
              <a:rPr lang="vi-VN" sz="3200" b="1" spc="10">
                <a:latin typeface="Tahoma"/>
                <a:cs typeface="Tahoma"/>
              </a:rPr>
              <a:t> </a:t>
            </a:r>
            <a:r>
              <a:rPr lang="vi-VN" sz="3200" b="1" spc="-10">
                <a:latin typeface="Tahoma"/>
                <a:cs typeface="Tahoma"/>
              </a:rPr>
              <a:t>ngừa,</a:t>
            </a:r>
            <a:r>
              <a:rPr lang="vi-VN" sz="3200" b="1" spc="5">
                <a:latin typeface="Tahoma"/>
                <a:cs typeface="Tahoma"/>
              </a:rPr>
              <a:t> </a:t>
            </a:r>
            <a:r>
              <a:rPr lang="vi-VN" sz="3200" b="1">
                <a:latin typeface="Tahoma"/>
                <a:cs typeface="Tahoma"/>
              </a:rPr>
              <a:t>ngăn</a:t>
            </a:r>
            <a:r>
              <a:rPr lang="vi-VN" sz="3200" b="1" spc="10">
                <a:latin typeface="Tahoma"/>
                <a:cs typeface="Tahoma"/>
              </a:rPr>
              <a:t> </a:t>
            </a:r>
            <a:r>
              <a:rPr lang="vi-VN" sz="3200" b="1" spc="-20">
                <a:latin typeface="Tahoma"/>
                <a:cs typeface="Tahoma"/>
              </a:rPr>
              <a:t>chặn một số lỗi phổ biến</a:t>
            </a:r>
            <a:endParaRPr lang="vi-VN" sz="3200">
              <a:latin typeface="Tahoma"/>
              <a:cs typeface="Tahoma"/>
            </a:endParaRPr>
          </a:p>
        </p:txBody>
      </p:sp>
      <p:sp>
        <p:nvSpPr>
          <p:cNvPr id="4" name="object 4"/>
          <p:cNvSpPr txBox="1">
            <a:spLocks noGrp="1"/>
          </p:cNvSpPr>
          <p:nvPr>
            <p:ph type="dt" sz="half" idx="6"/>
          </p:nvPr>
        </p:nvSpPr>
        <p:spPr>
          <a:prstGeom prst="rect">
            <a:avLst/>
          </a:prstGeom>
        </p:spPr>
        <p:txBody>
          <a:bodyPr vert="horz" wrap="square" lIns="0" tIns="20955" rIns="0" bIns="0" rtlCol="0">
            <a:spAutoFit/>
          </a:bodyPr>
          <a:lstStyle/>
          <a:p>
            <a:pPr marL="12700">
              <a:lnSpc>
                <a:spcPts val="1595"/>
              </a:lnSpc>
              <a:spcBef>
                <a:spcPts val="165"/>
              </a:spcBef>
            </a:pPr>
            <a:r>
              <a:rPr spc="-120" dirty="0">
                <a:solidFill>
                  <a:srgbClr val="1F5BA8"/>
                </a:solidFill>
              </a:rPr>
              <a:t>ĐẠI</a:t>
            </a:r>
            <a:r>
              <a:rPr spc="-35" dirty="0">
                <a:solidFill>
                  <a:srgbClr val="1F5BA8"/>
                </a:solidFill>
              </a:rPr>
              <a:t> </a:t>
            </a:r>
            <a:r>
              <a:rPr spc="-90" dirty="0">
                <a:solidFill>
                  <a:srgbClr val="1F5BA8"/>
                </a:solidFill>
              </a:rPr>
              <a:t>HỌC</a:t>
            </a:r>
            <a:r>
              <a:rPr spc="-35" dirty="0">
                <a:solidFill>
                  <a:srgbClr val="1F5BA8"/>
                </a:solidFill>
              </a:rPr>
              <a:t> </a:t>
            </a:r>
            <a:r>
              <a:rPr spc="-40" dirty="0">
                <a:solidFill>
                  <a:srgbClr val="1F5BA8"/>
                </a:solidFill>
              </a:rPr>
              <a:t>CẦN</a:t>
            </a:r>
            <a:r>
              <a:rPr spc="-30" dirty="0">
                <a:solidFill>
                  <a:srgbClr val="1F5BA8"/>
                </a:solidFill>
              </a:rPr>
              <a:t> </a:t>
            </a:r>
            <a:r>
              <a:rPr spc="-25" dirty="0">
                <a:solidFill>
                  <a:srgbClr val="1F5BA8"/>
                </a:solidFill>
              </a:rPr>
              <a:t>THƠ</a:t>
            </a:r>
          </a:p>
          <a:p>
            <a:pPr marL="12700">
              <a:lnSpc>
                <a:spcPts val="875"/>
              </a:lnSpc>
            </a:pPr>
            <a:r>
              <a:rPr sz="800" b="0" spc="-10" dirty="0">
                <a:solidFill>
                  <a:srgbClr val="00AEEF"/>
                </a:solidFill>
                <a:latin typeface="Verdana"/>
                <a:cs typeface="Verdana"/>
              </a:rPr>
              <a:t>Cộng</a:t>
            </a:r>
            <a:r>
              <a:rPr sz="800" b="0" spc="-50" dirty="0">
                <a:solidFill>
                  <a:srgbClr val="00AEEF"/>
                </a:solidFill>
                <a:latin typeface="Verdana"/>
                <a:cs typeface="Verdana"/>
              </a:rPr>
              <a:t> </a:t>
            </a:r>
            <a:r>
              <a:rPr sz="800" b="0" spc="-10" dirty="0">
                <a:solidFill>
                  <a:srgbClr val="00AEEF"/>
                </a:solidFill>
                <a:latin typeface="Verdana"/>
                <a:cs typeface="Verdana"/>
              </a:rPr>
              <a:t>đồng</a:t>
            </a:r>
            <a:r>
              <a:rPr sz="800" b="0" spc="-50" dirty="0">
                <a:solidFill>
                  <a:srgbClr val="00AEEF"/>
                </a:solidFill>
                <a:latin typeface="Verdana"/>
                <a:cs typeface="Verdana"/>
              </a:rPr>
              <a:t> </a:t>
            </a:r>
            <a:r>
              <a:rPr sz="800" b="0" spc="-110">
                <a:solidFill>
                  <a:srgbClr val="00AEEF"/>
                </a:solidFill>
                <a:latin typeface="Verdana"/>
                <a:cs typeface="Verdana"/>
              </a:rPr>
              <a:t>–</a:t>
            </a:r>
            <a:r>
              <a:rPr sz="800" b="0" spc="-45">
                <a:solidFill>
                  <a:srgbClr val="00AEEF"/>
                </a:solidFill>
                <a:latin typeface="Verdana"/>
                <a:cs typeface="Verdana"/>
              </a:rPr>
              <a:t> </a:t>
            </a:r>
            <a:r>
              <a:rPr sz="800" b="0" spc="-50">
                <a:solidFill>
                  <a:srgbClr val="00AEEF"/>
                </a:solidFill>
                <a:latin typeface="Verdana"/>
                <a:cs typeface="Verdana"/>
              </a:rPr>
              <a:t>T</a:t>
            </a:r>
            <a:r>
              <a:rPr lang="vi-VN" sz="800" b="0" spc="-50">
                <a:solidFill>
                  <a:srgbClr val="00AEEF"/>
                </a:solidFill>
                <a:latin typeface="Verdana"/>
                <a:cs typeface="Verdana"/>
              </a:rPr>
              <a:t>oàn</a:t>
            </a:r>
            <a:r>
              <a:rPr sz="800" b="0" spc="-50">
                <a:solidFill>
                  <a:srgbClr val="00AEEF"/>
                </a:solidFill>
                <a:latin typeface="Verdana"/>
                <a:cs typeface="Verdana"/>
              </a:rPr>
              <a:t> </a:t>
            </a:r>
            <a:r>
              <a:rPr sz="800" b="0" spc="-30" dirty="0">
                <a:solidFill>
                  <a:srgbClr val="00AEEF"/>
                </a:solidFill>
                <a:latin typeface="Verdana"/>
                <a:cs typeface="Verdana"/>
              </a:rPr>
              <a:t>d</a:t>
            </a:r>
            <a:r>
              <a:rPr sz="800" b="0" cap="small" spc="-30" dirty="0">
                <a:solidFill>
                  <a:srgbClr val="00AEEF"/>
                </a:solidFill>
                <a:latin typeface="Verdana"/>
                <a:cs typeface="Verdana"/>
              </a:rPr>
              <a:t>i</a:t>
            </a:r>
            <a:r>
              <a:rPr sz="800" b="0" spc="-30" dirty="0">
                <a:solidFill>
                  <a:srgbClr val="00AEEF"/>
                </a:solidFill>
                <a:latin typeface="Verdana"/>
                <a:cs typeface="Verdana"/>
              </a:rPr>
              <a:t>ện</a:t>
            </a:r>
            <a:r>
              <a:rPr sz="800" b="0" spc="-50" dirty="0">
                <a:solidFill>
                  <a:srgbClr val="00AEEF"/>
                </a:solidFill>
                <a:latin typeface="Verdana"/>
                <a:cs typeface="Verdana"/>
              </a:rPr>
              <a:t> </a:t>
            </a:r>
            <a:r>
              <a:rPr sz="800" b="0" spc="-110" dirty="0">
                <a:solidFill>
                  <a:srgbClr val="00AEEF"/>
                </a:solidFill>
                <a:latin typeface="Verdana"/>
                <a:cs typeface="Verdana"/>
              </a:rPr>
              <a:t>–</a:t>
            </a:r>
            <a:r>
              <a:rPr sz="800" b="0" spc="-45" dirty="0">
                <a:solidFill>
                  <a:srgbClr val="00AEEF"/>
                </a:solidFill>
                <a:latin typeface="Verdana"/>
                <a:cs typeface="Verdana"/>
              </a:rPr>
              <a:t> </a:t>
            </a:r>
            <a:r>
              <a:rPr sz="800" b="0" spc="-25" dirty="0">
                <a:solidFill>
                  <a:srgbClr val="00AEEF"/>
                </a:solidFill>
                <a:latin typeface="Verdana"/>
                <a:cs typeface="Verdana"/>
              </a:rPr>
              <a:t>Ưu</a:t>
            </a:r>
            <a:r>
              <a:rPr sz="800" b="0" spc="-50" dirty="0">
                <a:solidFill>
                  <a:srgbClr val="00AEEF"/>
                </a:solidFill>
                <a:latin typeface="Verdana"/>
                <a:cs typeface="Verdana"/>
              </a:rPr>
              <a:t> </a:t>
            </a:r>
            <a:r>
              <a:rPr sz="800" b="0" cap="small" spc="-95" dirty="0">
                <a:solidFill>
                  <a:srgbClr val="00AEEF"/>
                </a:solidFill>
                <a:latin typeface="Verdana"/>
                <a:cs typeface="Verdana"/>
              </a:rPr>
              <a:t>vi</a:t>
            </a:r>
            <a:r>
              <a:rPr sz="800" b="0" spc="-95" dirty="0">
                <a:solidFill>
                  <a:srgbClr val="00AEEF"/>
                </a:solidFill>
                <a:latin typeface="Verdana"/>
                <a:cs typeface="Verdana"/>
              </a:rPr>
              <a:t>ệt</a:t>
            </a:r>
            <a:endParaRPr sz="8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spc="-25" dirty="0"/>
              <a:t>CTU</a:t>
            </a:r>
          </a:p>
        </p:txBody>
      </p:sp>
      <p:sp>
        <p:nvSpPr>
          <p:cNvPr id="6" name="object 6"/>
          <p:cNvSpPr txBox="1"/>
          <p:nvPr/>
        </p:nvSpPr>
        <p:spPr>
          <a:xfrm>
            <a:off x="10105401" y="6477577"/>
            <a:ext cx="1283335" cy="256540"/>
          </a:xfrm>
          <a:prstGeom prst="rect">
            <a:avLst/>
          </a:prstGeom>
        </p:spPr>
        <p:txBody>
          <a:bodyPr vert="horz" wrap="square" lIns="0" tIns="20955" rIns="0" bIns="0" rtlCol="0">
            <a:spAutoFit/>
          </a:bodyPr>
          <a:lstStyle/>
          <a:p>
            <a:pPr marL="12700">
              <a:lnSpc>
                <a:spcPct val="100000"/>
              </a:lnSpc>
              <a:spcBef>
                <a:spcPts val="165"/>
              </a:spcBef>
            </a:pPr>
            <a:r>
              <a:rPr sz="1400" b="1" spc="-125" dirty="0">
                <a:solidFill>
                  <a:srgbClr val="00AEEF"/>
                </a:solidFill>
                <a:latin typeface="Tahoma"/>
                <a:cs typeface="Tahoma"/>
                <a:hlinkClick r:id="rId2"/>
              </a:rPr>
              <a:t>www.ctu.edu.vn</a:t>
            </a:r>
            <a:endParaRPr sz="14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8415" rIns="0" bIns="0" rtlCol="0">
            <a:spAutoFit/>
          </a:bodyPr>
          <a:lstStyle/>
          <a:p>
            <a:pPr marL="17780">
              <a:lnSpc>
                <a:spcPct val="100000"/>
              </a:lnSpc>
              <a:spcBef>
                <a:spcPts val="145"/>
              </a:spcBef>
            </a:pPr>
            <a:fld id="{81D60167-4931-47E6-BA6A-407CBD079E47}" type="slidenum">
              <a:rPr spc="-25" dirty="0"/>
              <a:t>9</a:t>
            </a:fld>
            <a:endParaRPr spc="-25" dirty="0"/>
          </a:p>
        </p:txBody>
      </p:sp>
      <p:sp>
        <p:nvSpPr>
          <p:cNvPr id="3" name="object 3"/>
          <p:cNvSpPr txBox="1"/>
          <p:nvPr/>
        </p:nvSpPr>
        <p:spPr>
          <a:xfrm>
            <a:off x="331152" y="1360114"/>
            <a:ext cx="11529695" cy="588623"/>
          </a:xfrm>
          <a:prstGeom prst="rect">
            <a:avLst/>
          </a:prstGeom>
        </p:spPr>
        <p:txBody>
          <a:bodyPr vert="horz" wrap="square" lIns="0" tIns="217170" rIns="0" bIns="0" rtlCol="0">
            <a:spAutoFit/>
          </a:bodyPr>
          <a:lstStyle/>
          <a:p>
            <a:pPr marL="523240">
              <a:lnSpc>
                <a:spcPct val="100000"/>
              </a:lnSpc>
              <a:spcBef>
                <a:spcPts val="1710"/>
              </a:spcBef>
            </a:pPr>
            <a:r>
              <a:rPr sz="2400" b="1" spc="-425">
                <a:solidFill>
                  <a:srgbClr val="0070BF"/>
                </a:solidFill>
                <a:latin typeface="Tahoma"/>
                <a:cs typeface="Tahoma"/>
              </a:rPr>
              <a:t>1</a:t>
            </a:r>
            <a:r>
              <a:rPr lang="vi-VN" sz="2400" b="1" spc="-425">
                <a:solidFill>
                  <a:srgbClr val="0070BF"/>
                </a:solidFill>
                <a:latin typeface="Tahoma"/>
                <a:cs typeface="Tahoma"/>
              </a:rPr>
              <a:t> </a:t>
            </a:r>
            <a:r>
              <a:rPr sz="2400" b="1" spc="-425">
                <a:solidFill>
                  <a:srgbClr val="0070BF"/>
                </a:solidFill>
                <a:latin typeface="Tahoma"/>
                <a:cs typeface="Tahoma"/>
              </a:rPr>
              <a:t>.</a:t>
            </a:r>
            <a:r>
              <a:rPr sz="2400" b="1" spc="-60">
                <a:solidFill>
                  <a:srgbClr val="0070BF"/>
                </a:solidFill>
                <a:latin typeface="Tahoma"/>
                <a:cs typeface="Tahoma"/>
              </a:rPr>
              <a:t> </a:t>
            </a:r>
            <a:r>
              <a:rPr lang="vi-VN" sz="2400" b="1">
                <a:solidFill>
                  <a:srgbClr val="0070BF"/>
                </a:solidFill>
                <a:latin typeface="Tahoma" panose="020B0604030504040204" pitchFamily="34" charset="0"/>
                <a:ea typeface="Tahoma" panose="020B0604030504040204" pitchFamily="34" charset="0"/>
                <a:cs typeface="Tahoma" panose="020B0604030504040204" pitchFamily="34" charset="0"/>
              </a:rPr>
              <a:t>Thiếu giới hạn tần suất truy cập (rate limiting)</a:t>
            </a:r>
            <a:endParaRPr sz="2400" b="1">
              <a:solidFill>
                <a:srgbClr val="0070BF"/>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C69E3F4-46B5-452F-BA75-42A912FAAF51}"/>
              </a:ext>
            </a:extLst>
          </p:cNvPr>
          <p:cNvSpPr txBox="1"/>
          <p:nvPr/>
        </p:nvSpPr>
        <p:spPr>
          <a:xfrm>
            <a:off x="890708" y="2182583"/>
            <a:ext cx="3561997" cy="3693319"/>
          </a:xfrm>
          <a:prstGeom prst="rect">
            <a:avLst/>
          </a:prstGeom>
          <a:noFill/>
        </p:spPr>
        <p:txBody>
          <a:bodyPr wrap="square" rtlCol="0">
            <a:spAutoFit/>
          </a:bodyPr>
          <a:lstStyle/>
          <a:p>
            <a:pPr algn="l"/>
            <a:r>
              <a:rPr lang="vi-VN" sz="2600" b="1">
                <a:latin typeface="K2D"/>
              </a:rPr>
              <a:t>Cách thức tấn công:</a:t>
            </a:r>
          </a:p>
          <a:p>
            <a:pPr marL="457200" indent="-457200" algn="l">
              <a:buFontTx/>
              <a:buChar char="-"/>
            </a:pPr>
            <a:r>
              <a:rPr lang="vi-VN" sz="2600">
                <a:solidFill>
                  <a:schemeClr val="tx1"/>
                </a:solidFill>
                <a:latin typeface="K2D"/>
                <a:cs typeface="Times New Roman" panose="02020603050405020304" pitchFamily="18" charset="0"/>
              </a:rPr>
              <a:t>Kẻ tấn công sử dụng script tự động thử hàng nghìn mật khẩu/OTP mỗi giây.</a:t>
            </a:r>
          </a:p>
          <a:p>
            <a:pPr marL="457200" indent="-457200" algn="l">
              <a:buFontTx/>
              <a:buChar char="-"/>
            </a:pPr>
            <a:endParaRPr lang="vi-VN" sz="2600">
              <a:solidFill>
                <a:schemeClr val="tx1"/>
              </a:solidFill>
              <a:latin typeface="K2D"/>
              <a:cs typeface="Times New Roman" panose="02020603050405020304" pitchFamily="18" charset="0"/>
            </a:endParaRPr>
          </a:p>
          <a:p>
            <a:pPr marL="457200" indent="-457200" algn="l">
              <a:buFontTx/>
              <a:buChar char="-"/>
            </a:pPr>
            <a:r>
              <a:rPr lang="vi-VN" sz="2600">
                <a:solidFill>
                  <a:schemeClr val="tx1"/>
                </a:solidFill>
                <a:latin typeface="K2D"/>
                <a:cs typeface="Times New Roman" panose="02020603050405020304" pitchFamily="18" charset="0"/>
              </a:rPr>
              <a:t>Gửi quá nhiều request vào API để làm nghẽn server.</a:t>
            </a:r>
            <a:endParaRPr lang="en-VN" sz="2600" dirty="0">
              <a:solidFill>
                <a:schemeClr val="tx1"/>
              </a:solidFill>
              <a:latin typeface="K2D"/>
              <a:cs typeface="Times New Roman" panose="02020603050405020304" pitchFamily="18" charset="0"/>
            </a:endParaRPr>
          </a:p>
        </p:txBody>
      </p:sp>
      <p:pic>
        <p:nvPicPr>
          <p:cNvPr id="12" name="Picture 11">
            <a:extLst>
              <a:ext uri="{FF2B5EF4-FFF2-40B4-BE49-F238E27FC236}">
                <a16:creationId xmlns:a16="http://schemas.microsoft.com/office/drawing/2014/main" id="{E4DD5F91-E353-4F90-9944-9DEE42ACC1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8304" y="2058909"/>
            <a:ext cx="7533404" cy="3642398"/>
          </a:xfrm>
          <a:prstGeom prst="rect">
            <a:avLst/>
          </a:prstGeom>
          <a:noFill/>
          <a:ln>
            <a:noFill/>
          </a:ln>
        </p:spPr>
      </p:pic>
      <p:sp>
        <p:nvSpPr>
          <p:cNvPr id="14" name="TextBox 13">
            <a:extLst>
              <a:ext uri="{FF2B5EF4-FFF2-40B4-BE49-F238E27FC236}">
                <a16:creationId xmlns:a16="http://schemas.microsoft.com/office/drawing/2014/main" id="{A27A6F13-D712-4442-A34B-0C69EE2D13FA}"/>
              </a:ext>
            </a:extLst>
          </p:cNvPr>
          <p:cNvSpPr txBox="1"/>
          <p:nvPr/>
        </p:nvSpPr>
        <p:spPr>
          <a:xfrm>
            <a:off x="6321208" y="5453978"/>
            <a:ext cx="3561997" cy="492443"/>
          </a:xfrm>
          <a:prstGeom prst="rect">
            <a:avLst/>
          </a:prstGeom>
          <a:noFill/>
        </p:spPr>
        <p:txBody>
          <a:bodyPr wrap="square" rtlCol="0">
            <a:spAutoFit/>
          </a:bodyPr>
          <a:lstStyle/>
          <a:p>
            <a:pPr algn="l"/>
            <a:r>
              <a:rPr lang="vi-VN" sz="2600" b="1">
                <a:latin typeface="K2D"/>
              </a:rPr>
              <a:t>Tấn công brute-force</a:t>
            </a:r>
            <a:endParaRPr lang="en-VN" sz="2600" dirty="0">
              <a:solidFill>
                <a:schemeClr val="tx1"/>
              </a:solidFill>
              <a:latin typeface="K2D"/>
              <a:cs typeface="Times New Roman" panose="02020603050405020304" pitchFamily="18" charset="0"/>
            </a:endParaRPr>
          </a:p>
        </p:txBody>
      </p:sp>
    </p:spTree>
    <p:extLst>
      <p:ext uri="{BB962C8B-B14F-4D97-AF65-F5344CB8AC3E}">
        <p14:creationId xmlns:p14="http://schemas.microsoft.com/office/powerpoint/2010/main" val="20977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710</TotalTime>
  <Words>4662</Words>
  <Application>Microsoft Office PowerPoint</Application>
  <PresentationFormat>Widescreen</PresentationFormat>
  <Paragraphs>480</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K2D</vt:lpstr>
      <vt:lpstr>Symbol</vt:lpstr>
      <vt:lpstr>Tahoma</vt:lpstr>
      <vt:lpstr>Verdana</vt:lpstr>
      <vt:lpstr>Office Theme</vt:lpstr>
      <vt:lpstr>PowerPoint Presentation</vt:lpstr>
      <vt:lpstr>PowerPoint Presentation</vt:lpstr>
      <vt:lpstr>Danh sách thành viên</vt:lpstr>
      <vt:lpstr>Nội dung chính</vt:lpstr>
      <vt:lpstr>I . Định nghĩa</vt:lpstr>
      <vt:lpstr>I . Định nghĩa</vt:lpstr>
      <vt:lpstr>I . Định nghĩa</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 Cách thức tấn công và cách phòng ngừa, ngăn chặn một số lỗi phổ biến</vt:lpstr>
      <vt:lpstr>III. Demo</vt:lpstr>
      <vt:lpstr>XIN CẢM ƠN THẦY VÀ CÁC BẠN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Slide_BaoCao_ANW.pptx</dc:title>
  <dc:creator>Thang Ngo</dc:creator>
  <cp:lastModifiedBy>Thang Ngo</cp:lastModifiedBy>
  <cp:revision>19</cp:revision>
  <dcterms:created xsi:type="dcterms:W3CDTF">2025-11-06T12:36:02Z</dcterms:created>
  <dcterms:modified xsi:type="dcterms:W3CDTF">2025-11-08T06:19:54Z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2025-11-06T00:00:00Z</vt:filetime>
  </property>
  <property fmtid="{D5CDD505-2E9C-101B-9397-08002B2CF9AE}" pid="3" name="Creator">
    <vt:lpwstr>Google</vt:lpwstr>
  </property>
  <property fmtid="{D5CDD505-2E9C-101B-9397-08002B2CF9AE}" pid="4" name="LastSaved">
    <vt:filetime>2025-11-06T00:00:00Z</vt:filetime>
  </property>
  <property fmtid="{D5CDD505-2E9C-101B-9397-08002B2CF9AE}" pid="5" name="Producer">
    <vt:lpwstr>3-Heights(TM) PDF Security Shell 4.8.25.2 (http://www.pdf-tools.com)</vt:lpwstr>
  </property>
</Properties>
</file>